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256" r:id="rId2"/>
    <p:sldId id="266" r:id="rId3"/>
    <p:sldId id="261" r:id="rId4"/>
    <p:sldId id="257" r:id="rId5"/>
    <p:sldId id="263" r:id="rId6"/>
    <p:sldId id="265" r:id="rId7"/>
    <p:sldId id="267" r:id="rId8"/>
    <p:sldId id="268" r:id="rId9"/>
    <p:sldId id="270" r:id="rId10"/>
    <p:sldId id="271" r:id="rId11"/>
    <p:sldId id="258" r:id="rId12"/>
    <p:sldId id="259" r:id="rId13"/>
    <p:sldId id="260" r:id="rId14"/>
    <p:sldId id="293" r:id="rId15"/>
    <p:sldId id="292" r:id="rId16"/>
    <p:sldId id="291" r:id="rId17"/>
    <p:sldId id="273" r:id="rId18"/>
    <p:sldId id="275" r:id="rId19"/>
    <p:sldId id="276" r:id="rId20"/>
    <p:sldId id="277" r:id="rId21"/>
    <p:sldId id="278" r:id="rId22"/>
    <p:sldId id="299" r:id="rId23"/>
    <p:sldId id="279" r:id="rId24"/>
    <p:sldId id="264" r:id="rId25"/>
    <p:sldId id="280" r:id="rId26"/>
    <p:sldId id="288" r:id="rId27"/>
    <p:sldId id="294" r:id="rId28"/>
    <p:sldId id="289" r:id="rId29"/>
    <p:sldId id="287" r:id="rId30"/>
    <p:sldId id="290" r:id="rId31"/>
    <p:sldId id="295" r:id="rId32"/>
    <p:sldId id="297" r:id="rId33"/>
    <p:sldId id="296" r:id="rId34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60" d="100"/>
          <a:sy n="60" d="100"/>
        </p:scale>
        <p:origin x="-1344" y="-21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B3926A39-59F3-4820-8693-14CCB5CEF071}" type="datetimeFigureOut">
              <a:rPr lang="en-US" smtClean="0"/>
              <a:pPr/>
              <a:t>3/31/2011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6661" tIns="48331" rIns="96661" bIns="48331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DF413B5B-B119-4A21-87AE-9ECE7D5211D8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74638"/>
            <a:ext cx="7848600" cy="48736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066800"/>
            <a:ext cx="4038600" cy="5029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066800"/>
            <a:ext cx="4038600" cy="5029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901D6C2-D263-40A9-BAAD-6ADA759B510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3/31/2011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web.uconn.edu/gogarten/bioinf/TOPIC2.HTM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Blast</a:t>
            </a:r>
            <a:r>
              <a:rPr lang="en-US" smtClean="0"/>
              <a:t/>
            </a:r>
            <a:br>
              <a:rPr lang="en-US" smtClean="0"/>
            </a:br>
            <a:r>
              <a:rPr lang="en-US" smtClean="0"/>
              <a:t>Basic </a:t>
            </a:r>
            <a:r>
              <a:rPr lang="en-US" dirty="0" smtClean="0"/>
              <a:t>Local Alignment Search Tool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686800" cy="1143000"/>
          </a:xfrm>
        </p:spPr>
        <p:txBody>
          <a:bodyPr>
            <a:normAutofit/>
          </a:bodyPr>
          <a:lstStyle/>
          <a:p>
            <a:pPr algn="l"/>
            <a:r>
              <a:rPr lang="en-US" sz="3200" dirty="0" smtClean="0"/>
              <a:t>4. Join alignments and analyzed best one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219200"/>
            <a:ext cx="3733800" cy="533400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en-US" dirty="0" smtClean="0"/>
              <a:t>Database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22437"/>
            <a:ext cx="4038600" cy="3611563"/>
          </a:xfrm>
        </p:spPr>
        <p:txBody>
          <a:bodyPr>
            <a:normAutofit/>
          </a:bodyPr>
          <a:lstStyle/>
          <a:p>
            <a:r>
              <a:rPr lang="en-US" dirty="0" smtClean="0"/>
              <a:t>Join alignments if score of the joined alignment is better than individual ones</a:t>
            </a:r>
          </a:p>
          <a:p>
            <a:r>
              <a:rPr lang="en-US" dirty="0" smtClean="0"/>
              <a:t>Create score and report matches whose expect score is lower than a threshold parameter E</a:t>
            </a:r>
          </a:p>
        </p:txBody>
      </p:sp>
      <p:sp>
        <p:nvSpPr>
          <p:cNvPr id="5" name="Rectangle 4"/>
          <p:cNvSpPr/>
          <p:nvPr/>
        </p:nvSpPr>
        <p:spPr>
          <a:xfrm>
            <a:off x="838200" y="1752600"/>
            <a:ext cx="3733800" cy="36576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 rot="16200000">
            <a:off x="-1600200" y="3276600"/>
            <a:ext cx="3733800" cy="53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Query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22" name="Straight Connector 21"/>
          <p:cNvCxnSpPr/>
          <p:nvPr/>
        </p:nvCxnSpPr>
        <p:spPr>
          <a:xfrm>
            <a:off x="838200" y="1752600"/>
            <a:ext cx="3733800" cy="36576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2286000" y="2667000"/>
            <a:ext cx="609600" cy="57150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rot="16200000" flipH="1">
            <a:off x="3014522" y="4157522"/>
            <a:ext cx="338278" cy="338278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rot="16200000" flipH="1">
            <a:off x="1119328" y="2224228"/>
            <a:ext cx="461822" cy="499922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rot="16200000" flipH="1">
            <a:off x="2895600" y="4038600"/>
            <a:ext cx="990600" cy="99060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rot="5400000">
            <a:off x="2476500" y="3619500"/>
            <a:ext cx="838200" cy="0"/>
          </a:xfrm>
          <a:prstGeom prst="line">
            <a:avLst/>
          </a:prstGeom>
          <a:ln w="762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 t="9167" r="62500" b="25000"/>
          <a:stretch>
            <a:fillRect/>
          </a:stretch>
        </p:blipFill>
        <p:spPr bwMode="auto">
          <a:xfrm>
            <a:off x="0" y="381000"/>
            <a:ext cx="9144000" cy="601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Left Arrow 5"/>
          <p:cNvSpPr/>
          <p:nvPr/>
        </p:nvSpPr>
        <p:spPr>
          <a:xfrm>
            <a:off x="4724400" y="1905000"/>
            <a:ext cx="1066800" cy="838200"/>
          </a:xfrm>
          <a:prstGeom prst="leftArrow">
            <a:avLst/>
          </a:prstGeom>
          <a:solidFill>
            <a:schemeClr val="accent2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943600" y="1905000"/>
            <a:ext cx="2057400" cy="64633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Use genomes as databases</a:t>
            </a:r>
            <a:endParaRPr lang="en-US" dirty="0"/>
          </a:p>
        </p:txBody>
      </p:sp>
      <p:sp>
        <p:nvSpPr>
          <p:cNvPr id="8" name="Left Arrow 7"/>
          <p:cNvSpPr/>
          <p:nvPr/>
        </p:nvSpPr>
        <p:spPr>
          <a:xfrm>
            <a:off x="5638800" y="4343400"/>
            <a:ext cx="1066800" cy="838200"/>
          </a:xfrm>
          <a:prstGeom prst="leftArrow">
            <a:avLst/>
          </a:prstGeom>
          <a:solidFill>
            <a:schemeClr val="accent2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7086600" y="4267200"/>
            <a:ext cx="1524000" cy="64633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Search NCBI databases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 cstate="print"/>
          <a:srcRect l="8438" t="10000" r="58125" b="30000"/>
          <a:stretch>
            <a:fillRect/>
          </a:stretch>
        </p:blipFill>
        <p:spPr bwMode="auto">
          <a:xfrm>
            <a:off x="0" y="228600"/>
            <a:ext cx="9059333" cy="609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6858000" y="2057400"/>
            <a:ext cx="2057400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Enter query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858000" y="3505200"/>
            <a:ext cx="2057400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Select database</a:t>
            </a:r>
            <a:endParaRPr lang="en-US" dirty="0"/>
          </a:p>
        </p:txBody>
      </p:sp>
      <p:sp>
        <p:nvSpPr>
          <p:cNvPr id="10" name="Left Arrow 9"/>
          <p:cNvSpPr/>
          <p:nvPr/>
        </p:nvSpPr>
        <p:spPr>
          <a:xfrm>
            <a:off x="1524000" y="6019800"/>
            <a:ext cx="1066800" cy="381000"/>
          </a:xfrm>
          <a:prstGeom prst="leftArrow">
            <a:avLst/>
          </a:prstGeom>
          <a:solidFill>
            <a:schemeClr val="accent2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6781800" y="4648200"/>
            <a:ext cx="2057400" cy="64633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Select program and parameters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667000" y="5943600"/>
            <a:ext cx="2057400" cy="64633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Modify search parameters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 t="14167" r="73750" b="29167"/>
          <a:stretch>
            <a:fillRect/>
          </a:stretch>
        </p:blipFill>
        <p:spPr bwMode="auto">
          <a:xfrm>
            <a:off x="457200" y="152400"/>
            <a:ext cx="8229600" cy="666205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 t="8333" r="51563" b="29167"/>
          <a:stretch>
            <a:fillRect/>
          </a:stretch>
        </p:blipFill>
        <p:spPr bwMode="auto">
          <a:xfrm>
            <a:off x="-76200" y="1138084"/>
            <a:ext cx="9144000" cy="44245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BLAST results I</a:t>
            </a:r>
            <a:br>
              <a:rPr lang="en-US" sz="3200" dirty="0" smtClean="0"/>
            </a:br>
            <a:r>
              <a:rPr lang="en-US" sz="3200" dirty="0" smtClean="0"/>
              <a:t>Graphic summary</a:t>
            </a:r>
            <a:endParaRPr lang="en-US" sz="3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 l="312" t="9167" r="53438" b="49167"/>
          <a:stretch>
            <a:fillRect/>
          </a:stretch>
        </p:blipFill>
        <p:spPr bwMode="auto">
          <a:xfrm>
            <a:off x="0" y="1676400"/>
            <a:ext cx="9144000" cy="30891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/>
          <p:cNvSpPr/>
          <p:nvPr/>
        </p:nvSpPr>
        <p:spPr>
          <a:xfrm>
            <a:off x="1" y="0"/>
            <a:ext cx="91440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/>
              <a:t>BLAST results II</a:t>
            </a:r>
          </a:p>
          <a:p>
            <a:pPr algn="ctr"/>
            <a:r>
              <a:rPr lang="en-US" sz="3200" dirty="0" smtClean="0"/>
              <a:t>Description of hits and alignment scores</a:t>
            </a:r>
            <a:endParaRPr lang="en-US" sz="3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 l="1250" t="10000" r="69063" b="36666"/>
          <a:stretch>
            <a:fillRect/>
          </a:stretch>
        </p:blipFill>
        <p:spPr bwMode="auto">
          <a:xfrm>
            <a:off x="579834" y="1219200"/>
            <a:ext cx="8030766" cy="541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/>
          <p:cNvSpPr/>
          <p:nvPr/>
        </p:nvSpPr>
        <p:spPr>
          <a:xfrm>
            <a:off x="0" y="0"/>
            <a:ext cx="91440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/>
              <a:t>BLAST results III</a:t>
            </a:r>
          </a:p>
          <a:p>
            <a:pPr algn="ctr"/>
            <a:r>
              <a:rPr lang="en-US" sz="3200" dirty="0" smtClean="0"/>
              <a:t>Local alignment details</a:t>
            </a:r>
            <a:endParaRPr lang="en-US" sz="3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pPr eaLnBrk="1" hangingPunct="1"/>
            <a:r>
              <a:rPr lang="en-US" sz="3200" dirty="0" smtClean="0"/>
              <a:t>Local alignment search statistics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990600"/>
            <a:ext cx="8229600" cy="4525963"/>
          </a:xfrm>
        </p:spPr>
        <p:txBody>
          <a:bodyPr>
            <a:noAutofit/>
          </a:bodyPr>
          <a:lstStyle/>
          <a:p>
            <a:pPr eaLnBrk="1" hangingPunct="1"/>
            <a:r>
              <a:rPr lang="en-US" sz="2400" dirty="0" smtClean="0"/>
              <a:t>BLAST use</a:t>
            </a:r>
          </a:p>
          <a:p>
            <a:pPr lvl="1" eaLnBrk="1" hangingPunct="1"/>
            <a:r>
              <a:rPr lang="en-US" sz="2200" dirty="0" smtClean="0"/>
              <a:t>The extreme value distribution to approximate the significance of scores found in a search against a database.</a:t>
            </a:r>
          </a:p>
          <a:p>
            <a:pPr eaLnBrk="1" hangingPunct="1"/>
            <a:endParaRPr lang="en-US" sz="2400" dirty="0" smtClean="0"/>
          </a:p>
          <a:p>
            <a:pPr eaLnBrk="1" hangingPunct="1"/>
            <a:r>
              <a:rPr lang="en-US" sz="2400" dirty="0" smtClean="0"/>
              <a:t>Given a score S</a:t>
            </a:r>
          </a:p>
          <a:p>
            <a:pPr lvl="1" eaLnBrk="1" hangingPunct="1"/>
            <a:r>
              <a:rPr lang="en-US" sz="2200" dirty="0" smtClean="0"/>
              <a:t>We can calculate the number of entries in a search of a random query against a random database that is expected to have a score equal or higher than S.</a:t>
            </a:r>
          </a:p>
          <a:p>
            <a:pPr eaLnBrk="1" hangingPunct="1"/>
            <a:endParaRPr lang="en-US" sz="2400" dirty="0" smtClean="0"/>
          </a:p>
          <a:p>
            <a:pPr eaLnBrk="1" hangingPunct="1"/>
            <a:r>
              <a:rPr lang="en-US" sz="2400" dirty="0" smtClean="0"/>
              <a:t>Expect value</a:t>
            </a:r>
          </a:p>
          <a:p>
            <a:pPr lvl="1" eaLnBrk="1" hangingPunct="1"/>
            <a:r>
              <a:rPr lang="en-US" sz="2200" dirty="0" smtClean="0"/>
              <a:t>The number of HSPs expected to have a particular similarity score given the random query-random database model.</a:t>
            </a:r>
          </a:p>
          <a:p>
            <a:pPr lvl="1" eaLnBrk="1" hangingPunct="1"/>
            <a:r>
              <a:rPr lang="en-US" sz="2200" dirty="0" smtClean="0"/>
              <a:t>E = 1, one match expected randomly.</a:t>
            </a:r>
          </a:p>
          <a:p>
            <a:pPr lvl="1" eaLnBrk="1" hangingPunct="1"/>
            <a:r>
              <a:rPr lang="en-US" sz="2200" dirty="0" smtClean="0"/>
              <a:t>E = 1e-10, one match out of 1e10 sequences expected randomly.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rmAutofit/>
          </a:bodyPr>
          <a:lstStyle/>
          <a:p>
            <a:pPr eaLnBrk="1" hangingPunct="1"/>
            <a:r>
              <a:rPr lang="en-US" sz="3200" dirty="0" smtClean="0"/>
              <a:t>From probability function to Expect value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990600"/>
            <a:ext cx="8229600" cy="609600"/>
          </a:xfrm>
        </p:spPr>
        <p:txBody>
          <a:bodyPr/>
          <a:lstStyle/>
          <a:p>
            <a:pPr eaLnBrk="1" hangingPunct="1"/>
            <a:r>
              <a:rPr lang="en-US" dirty="0" smtClean="0"/>
              <a:t>P(S&lt;x) = exp(-e</a:t>
            </a:r>
            <a:r>
              <a:rPr lang="en-US" baseline="30000" dirty="0" smtClean="0"/>
              <a:t>-</a:t>
            </a:r>
            <a:r>
              <a:rPr lang="el-GR" baseline="30000" dirty="0" smtClean="0"/>
              <a:t>λ</a:t>
            </a:r>
            <a:r>
              <a:rPr lang="en-US" baseline="30000" dirty="0" smtClean="0"/>
              <a:t>(x-u)</a:t>
            </a:r>
            <a:r>
              <a:rPr lang="en-US" dirty="0" smtClean="0"/>
              <a:t>)</a:t>
            </a:r>
          </a:p>
          <a:p>
            <a:pPr lvl="1" eaLnBrk="1" hangingPunct="1"/>
            <a:endParaRPr lang="el-GR" dirty="0" smtClean="0"/>
          </a:p>
        </p:txBody>
      </p:sp>
      <p:sp>
        <p:nvSpPr>
          <p:cNvPr id="32772" name="Freeform 31"/>
          <p:cNvSpPr>
            <a:spLocks/>
          </p:cNvSpPr>
          <p:nvPr/>
        </p:nvSpPr>
        <p:spPr bwMode="auto">
          <a:xfrm>
            <a:off x="1905000" y="1752600"/>
            <a:ext cx="5354638" cy="3965575"/>
          </a:xfrm>
          <a:custGeom>
            <a:avLst/>
            <a:gdLst>
              <a:gd name="T0" fmla="*/ 0 w 3373"/>
              <a:gd name="T1" fmla="*/ 2498 h 2498"/>
              <a:gd name="T2" fmla="*/ 0 w 3373"/>
              <a:gd name="T3" fmla="*/ 0 h 2498"/>
              <a:gd name="T4" fmla="*/ 3373 w 3373"/>
              <a:gd name="T5" fmla="*/ 0 h 2498"/>
              <a:gd name="T6" fmla="*/ 3373 w 3373"/>
              <a:gd name="T7" fmla="*/ 2498 h 2498"/>
              <a:gd name="T8" fmla="*/ 0 w 3373"/>
              <a:gd name="T9" fmla="*/ 2498 h 2498"/>
              <a:gd name="T10" fmla="*/ 0 w 3373"/>
              <a:gd name="T11" fmla="*/ 2498 h 2498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3373"/>
              <a:gd name="T19" fmla="*/ 0 h 2498"/>
              <a:gd name="T20" fmla="*/ 3373 w 3373"/>
              <a:gd name="T21" fmla="*/ 2498 h 2498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3373" h="2498">
                <a:moveTo>
                  <a:pt x="0" y="2498"/>
                </a:moveTo>
                <a:lnTo>
                  <a:pt x="0" y="0"/>
                </a:lnTo>
                <a:lnTo>
                  <a:pt x="3373" y="0"/>
                </a:lnTo>
                <a:lnTo>
                  <a:pt x="3373" y="2498"/>
                </a:lnTo>
                <a:lnTo>
                  <a:pt x="0" y="2498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2773" name="Rectangle 32"/>
          <p:cNvSpPr>
            <a:spLocks noChangeArrowheads="1"/>
          </p:cNvSpPr>
          <p:nvPr/>
        </p:nvSpPr>
        <p:spPr bwMode="auto">
          <a:xfrm>
            <a:off x="1905000" y="1752600"/>
            <a:ext cx="5354638" cy="3965575"/>
          </a:xfrm>
          <a:prstGeom prst="rect">
            <a:avLst/>
          </a:prstGeom>
          <a:noFill/>
          <a:ln w="0">
            <a:solidFill>
              <a:srgbClr val="FFFFFF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2774" name="Line 33"/>
          <p:cNvSpPr>
            <a:spLocks noChangeShapeType="1"/>
          </p:cNvSpPr>
          <p:nvPr/>
        </p:nvSpPr>
        <p:spPr bwMode="auto">
          <a:xfrm>
            <a:off x="1905000" y="1752600"/>
            <a:ext cx="5354638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2775" name="Line 34"/>
          <p:cNvSpPr>
            <a:spLocks noChangeShapeType="1"/>
          </p:cNvSpPr>
          <p:nvPr/>
        </p:nvSpPr>
        <p:spPr bwMode="auto">
          <a:xfrm>
            <a:off x="1905000" y="5718175"/>
            <a:ext cx="5354638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2776" name="Line 35"/>
          <p:cNvSpPr>
            <a:spLocks noChangeShapeType="1"/>
          </p:cNvSpPr>
          <p:nvPr/>
        </p:nvSpPr>
        <p:spPr bwMode="auto">
          <a:xfrm flipV="1">
            <a:off x="7259638" y="1752600"/>
            <a:ext cx="1587" cy="396557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2777" name="Line 36"/>
          <p:cNvSpPr>
            <a:spLocks noChangeShapeType="1"/>
          </p:cNvSpPr>
          <p:nvPr/>
        </p:nvSpPr>
        <p:spPr bwMode="auto">
          <a:xfrm flipV="1">
            <a:off x="1905000" y="1752600"/>
            <a:ext cx="1588" cy="396557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2778" name="Line 37"/>
          <p:cNvSpPr>
            <a:spLocks noChangeShapeType="1"/>
          </p:cNvSpPr>
          <p:nvPr/>
        </p:nvSpPr>
        <p:spPr bwMode="auto">
          <a:xfrm>
            <a:off x="1905000" y="5718175"/>
            <a:ext cx="5354638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2779" name="Line 38"/>
          <p:cNvSpPr>
            <a:spLocks noChangeShapeType="1"/>
          </p:cNvSpPr>
          <p:nvPr/>
        </p:nvSpPr>
        <p:spPr bwMode="auto">
          <a:xfrm flipV="1">
            <a:off x="1905000" y="1752600"/>
            <a:ext cx="1588" cy="396557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2780" name="Line 39"/>
          <p:cNvSpPr>
            <a:spLocks noChangeShapeType="1"/>
          </p:cNvSpPr>
          <p:nvPr/>
        </p:nvSpPr>
        <p:spPr bwMode="auto">
          <a:xfrm flipV="1">
            <a:off x="1905000" y="5667375"/>
            <a:ext cx="1588" cy="5080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2781" name="Line 40"/>
          <p:cNvSpPr>
            <a:spLocks noChangeShapeType="1"/>
          </p:cNvSpPr>
          <p:nvPr/>
        </p:nvSpPr>
        <p:spPr bwMode="auto">
          <a:xfrm>
            <a:off x="1905000" y="1752600"/>
            <a:ext cx="1588" cy="5080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2782" name="Line 41"/>
          <p:cNvSpPr>
            <a:spLocks noChangeShapeType="1"/>
          </p:cNvSpPr>
          <p:nvPr/>
        </p:nvSpPr>
        <p:spPr bwMode="auto">
          <a:xfrm flipV="1">
            <a:off x="2446338" y="5667375"/>
            <a:ext cx="1587" cy="5080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2783" name="Line 42"/>
          <p:cNvSpPr>
            <a:spLocks noChangeShapeType="1"/>
          </p:cNvSpPr>
          <p:nvPr/>
        </p:nvSpPr>
        <p:spPr bwMode="auto">
          <a:xfrm>
            <a:off x="2446338" y="1752600"/>
            <a:ext cx="1587" cy="5080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2784" name="Line 43"/>
          <p:cNvSpPr>
            <a:spLocks noChangeShapeType="1"/>
          </p:cNvSpPr>
          <p:nvPr/>
        </p:nvSpPr>
        <p:spPr bwMode="auto">
          <a:xfrm flipV="1">
            <a:off x="2976563" y="5667375"/>
            <a:ext cx="1587" cy="5080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2785" name="Line 44"/>
          <p:cNvSpPr>
            <a:spLocks noChangeShapeType="1"/>
          </p:cNvSpPr>
          <p:nvPr/>
        </p:nvSpPr>
        <p:spPr bwMode="auto">
          <a:xfrm>
            <a:off x="2976563" y="1752600"/>
            <a:ext cx="1587" cy="5080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2786" name="Line 45"/>
          <p:cNvSpPr>
            <a:spLocks noChangeShapeType="1"/>
          </p:cNvSpPr>
          <p:nvPr/>
        </p:nvSpPr>
        <p:spPr bwMode="auto">
          <a:xfrm flipV="1">
            <a:off x="3516313" y="5667375"/>
            <a:ext cx="1587" cy="5080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2787" name="Line 46"/>
          <p:cNvSpPr>
            <a:spLocks noChangeShapeType="1"/>
          </p:cNvSpPr>
          <p:nvPr/>
        </p:nvSpPr>
        <p:spPr bwMode="auto">
          <a:xfrm>
            <a:off x="3516313" y="1752600"/>
            <a:ext cx="1587" cy="5080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2788" name="Line 47"/>
          <p:cNvSpPr>
            <a:spLocks noChangeShapeType="1"/>
          </p:cNvSpPr>
          <p:nvPr/>
        </p:nvSpPr>
        <p:spPr bwMode="auto">
          <a:xfrm flipV="1">
            <a:off x="4048125" y="5667375"/>
            <a:ext cx="1588" cy="5080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2789" name="Line 48"/>
          <p:cNvSpPr>
            <a:spLocks noChangeShapeType="1"/>
          </p:cNvSpPr>
          <p:nvPr/>
        </p:nvSpPr>
        <p:spPr bwMode="auto">
          <a:xfrm>
            <a:off x="4048125" y="1752600"/>
            <a:ext cx="1588" cy="5080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2790" name="Line 49"/>
          <p:cNvSpPr>
            <a:spLocks noChangeShapeType="1"/>
          </p:cNvSpPr>
          <p:nvPr/>
        </p:nvSpPr>
        <p:spPr bwMode="auto">
          <a:xfrm flipV="1">
            <a:off x="4587875" y="5667375"/>
            <a:ext cx="1588" cy="5080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2791" name="Line 50"/>
          <p:cNvSpPr>
            <a:spLocks noChangeShapeType="1"/>
          </p:cNvSpPr>
          <p:nvPr/>
        </p:nvSpPr>
        <p:spPr bwMode="auto">
          <a:xfrm>
            <a:off x="4587875" y="1752600"/>
            <a:ext cx="1588" cy="5080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2792" name="Line 51"/>
          <p:cNvSpPr>
            <a:spLocks noChangeShapeType="1"/>
          </p:cNvSpPr>
          <p:nvPr/>
        </p:nvSpPr>
        <p:spPr bwMode="auto">
          <a:xfrm flipV="1">
            <a:off x="5118100" y="5667375"/>
            <a:ext cx="1588" cy="5080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2793" name="Line 52"/>
          <p:cNvSpPr>
            <a:spLocks noChangeShapeType="1"/>
          </p:cNvSpPr>
          <p:nvPr/>
        </p:nvSpPr>
        <p:spPr bwMode="auto">
          <a:xfrm>
            <a:off x="5118100" y="1752600"/>
            <a:ext cx="1588" cy="5080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2794" name="Line 53"/>
          <p:cNvSpPr>
            <a:spLocks noChangeShapeType="1"/>
          </p:cNvSpPr>
          <p:nvPr/>
        </p:nvSpPr>
        <p:spPr bwMode="auto">
          <a:xfrm flipV="1">
            <a:off x="5657850" y="5667375"/>
            <a:ext cx="1588" cy="5080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2795" name="Line 54"/>
          <p:cNvSpPr>
            <a:spLocks noChangeShapeType="1"/>
          </p:cNvSpPr>
          <p:nvPr/>
        </p:nvSpPr>
        <p:spPr bwMode="auto">
          <a:xfrm>
            <a:off x="5657850" y="1752600"/>
            <a:ext cx="1588" cy="5080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2796" name="Line 55"/>
          <p:cNvSpPr>
            <a:spLocks noChangeShapeType="1"/>
          </p:cNvSpPr>
          <p:nvPr/>
        </p:nvSpPr>
        <p:spPr bwMode="auto">
          <a:xfrm flipV="1">
            <a:off x="6189663" y="5667375"/>
            <a:ext cx="1587" cy="5080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2797" name="Line 56"/>
          <p:cNvSpPr>
            <a:spLocks noChangeShapeType="1"/>
          </p:cNvSpPr>
          <p:nvPr/>
        </p:nvSpPr>
        <p:spPr bwMode="auto">
          <a:xfrm>
            <a:off x="6189663" y="1752600"/>
            <a:ext cx="1587" cy="5080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2798" name="Line 57"/>
          <p:cNvSpPr>
            <a:spLocks noChangeShapeType="1"/>
          </p:cNvSpPr>
          <p:nvPr/>
        </p:nvSpPr>
        <p:spPr bwMode="auto">
          <a:xfrm flipV="1">
            <a:off x="6729413" y="5667375"/>
            <a:ext cx="1587" cy="5080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2799" name="Line 58"/>
          <p:cNvSpPr>
            <a:spLocks noChangeShapeType="1"/>
          </p:cNvSpPr>
          <p:nvPr/>
        </p:nvSpPr>
        <p:spPr bwMode="auto">
          <a:xfrm>
            <a:off x="6729413" y="1752600"/>
            <a:ext cx="1587" cy="5080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2800" name="Line 59"/>
          <p:cNvSpPr>
            <a:spLocks noChangeShapeType="1"/>
          </p:cNvSpPr>
          <p:nvPr/>
        </p:nvSpPr>
        <p:spPr bwMode="auto">
          <a:xfrm flipV="1">
            <a:off x="7259638" y="5667375"/>
            <a:ext cx="1587" cy="5080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2801" name="Line 60"/>
          <p:cNvSpPr>
            <a:spLocks noChangeShapeType="1"/>
          </p:cNvSpPr>
          <p:nvPr/>
        </p:nvSpPr>
        <p:spPr bwMode="auto">
          <a:xfrm>
            <a:off x="7259638" y="1752600"/>
            <a:ext cx="1587" cy="5080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2802" name="Line 61"/>
          <p:cNvSpPr>
            <a:spLocks noChangeShapeType="1"/>
          </p:cNvSpPr>
          <p:nvPr/>
        </p:nvSpPr>
        <p:spPr bwMode="auto">
          <a:xfrm>
            <a:off x="1905000" y="5718175"/>
            <a:ext cx="5397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2803" name="Line 62"/>
          <p:cNvSpPr>
            <a:spLocks noChangeShapeType="1"/>
          </p:cNvSpPr>
          <p:nvPr/>
        </p:nvSpPr>
        <p:spPr bwMode="auto">
          <a:xfrm flipH="1">
            <a:off x="7205663" y="5718175"/>
            <a:ext cx="5397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2804" name="Line 63"/>
          <p:cNvSpPr>
            <a:spLocks noChangeShapeType="1"/>
          </p:cNvSpPr>
          <p:nvPr/>
        </p:nvSpPr>
        <p:spPr bwMode="auto">
          <a:xfrm>
            <a:off x="1905000" y="5278438"/>
            <a:ext cx="53975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2805" name="Line 64"/>
          <p:cNvSpPr>
            <a:spLocks noChangeShapeType="1"/>
          </p:cNvSpPr>
          <p:nvPr/>
        </p:nvSpPr>
        <p:spPr bwMode="auto">
          <a:xfrm flipH="1">
            <a:off x="7205663" y="5278438"/>
            <a:ext cx="53975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2806" name="Line 65"/>
          <p:cNvSpPr>
            <a:spLocks noChangeShapeType="1"/>
          </p:cNvSpPr>
          <p:nvPr/>
        </p:nvSpPr>
        <p:spPr bwMode="auto">
          <a:xfrm>
            <a:off x="1905000" y="4832350"/>
            <a:ext cx="5397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2807" name="Line 66"/>
          <p:cNvSpPr>
            <a:spLocks noChangeShapeType="1"/>
          </p:cNvSpPr>
          <p:nvPr/>
        </p:nvSpPr>
        <p:spPr bwMode="auto">
          <a:xfrm flipH="1">
            <a:off x="7205663" y="4832350"/>
            <a:ext cx="5397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2808" name="Line 67"/>
          <p:cNvSpPr>
            <a:spLocks noChangeShapeType="1"/>
          </p:cNvSpPr>
          <p:nvPr/>
        </p:nvSpPr>
        <p:spPr bwMode="auto">
          <a:xfrm>
            <a:off x="1905000" y="4392613"/>
            <a:ext cx="53975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2809" name="Line 68"/>
          <p:cNvSpPr>
            <a:spLocks noChangeShapeType="1"/>
          </p:cNvSpPr>
          <p:nvPr/>
        </p:nvSpPr>
        <p:spPr bwMode="auto">
          <a:xfrm flipH="1">
            <a:off x="7205663" y="4392613"/>
            <a:ext cx="53975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2810" name="Line 69"/>
          <p:cNvSpPr>
            <a:spLocks noChangeShapeType="1"/>
          </p:cNvSpPr>
          <p:nvPr/>
        </p:nvSpPr>
        <p:spPr bwMode="auto">
          <a:xfrm>
            <a:off x="1905000" y="3954463"/>
            <a:ext cx="53975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2811" name="Line 70"/>
          <p:cNvSpPr>
            <a:spLocks noChangeShapeType="1"/>
          </p:cNvSpPr>
          <p:nvPr/>
        </p:nvSpPr>
        <p:spPr bwMode="auto">
          <a:xfrm flipH="1">
            <a:off x="7205663" y="3954463"/>
            <a:ext cx="53975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2812" name="Line 71"/>
          <p:cNvSpPr>
            <a:spLocks noChangeShapeType="1"/>
          </p:cNvSpPr>
          <p:nvPr/>
        </p:nvSpPr>
        <p:spPr bwMode="auto">
          <a:xfrm>
            <a:off x="1905000" y="3516313"/>
            <a:ext cx="53975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2813" name="Line 72"/>
          <p:cNvSpPr>
            <a:spLocks noChangeShapeType="1"/>
          </p:cNvSpPr>
          <p:nvPr/>
        </p:nvSpPr>
        <p:spPr bwMode="auto">
          <a:xfrm flipH="1">
            <a:off x="7205663" y="3516313"/>
            <a:ext cx="53975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2814" name="Line 73"/>
          <p:cNvSpPr>
            <a:spLocks noChangeShapeType="1"/>
          </p:cNvSpPr>
          <p:nvPr/>
        </p:nvSpPr>
        <p:spPr bwMode="auto">
          <a:xfrm>
            <a:off x="1905000" y="3076575"/>
            <a:ext cx="5397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2815" name="Line 74"/>
          <p:cNvSpPr>
            <a:spLocks noChangeShapeType="1"/>
          </p:cNvSpPr>
          <p:nvPr/>
        </p:nvSpPr>
        <p:spPr bwMode="auto">
          <a:xfrm flipH="1">
            <a:off x="7205663" y="3076575"/>
            <a:ext cx="5397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2816" name="Line 75"/>
          <p:cNvSpPr>
            <a:spLocks noChangeShapeType="1"/>
          </p:cNvSpPr>
          <p:nvPr/>
        </p:nvSpPr>
        <p:spPr bwMode="auto">
          <a:xfrm>
            <a:off x="1905000" y="2638425"/>
            <a:ext cx="5397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2817" name="Line 76"/>
          <p:cNvSpPr>
            <a:spLocks noChangeShapeType="1"/>
          </p:cNvSpPr>
          <p:nvPr/>
        </p:nvSpPr>
        <p:spPr bwMode="auto">
          <a:xfrm flipH="1">
            <a:off x="7205663" y="2638425"/>
            <a:ext cx="5397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2818" name="Line 77"/>
          <p:cNvSpPr>
            <a:spLocks noChangeShapeType="1"/>
          </p:cNvSpPr>
          <p:nvPr/>
        </p:nvSpPr>
        <p:spPr bwMode="auto">
          <a:xfrm>
            <a:off x="1905000" y="2190750"/>
            <a:ext cx="5397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2819" name="Line 78"/>
          <p:cNvSpPr>
            <a:spLocks noChangeShapeType="1"/>
          </p:cNvSpPr>
          <p:nvPr/>
        </p:nvSpPr>
        <p:spPr bwMode="auto">
          <a:xfrm flipH="1">
            <a:off x="7205663" y="2190750"/>
            <a:ext cx="5397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2820" name="Line 79"/>
          <p:cNvSpPr>
            <a:spLocks noChangeShapeType="1"/>
          </p:cNvSpPr>
          <p:nvPr/>
        </p:nvSpPr>
        <p:spPr bwMode="auto">
          <a:xfrm>
            <a:off x="1905000" y="1752600"/>
            <a:ext cx="5397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2821" name="Line 80"/>
          <p:cNvSpPr>
            <a:spLocks noChangeShapeType="1"/>
          </p:cNvSpPr>
          <p:nvPr/>
        </p:nvSpPr>
        <p:spPr bwMode="auto">
          <a:xfrm flipH="1">
            <a:off x="7205663" y="1752600"/>
            <a:ext cx="5397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2822" name="Line 81"/>
          <p:cNvSpPr>
            <a:spLocks noChangeShapeType="1"/>
          </p:cNvSpPr>
          <p:nvPr/>
        </p:nvSpPr>
        <p:spPr bwMode="auto">
          <a:xfrm>
            <a:off x="1905000" y="1752600"/>
            <a:ext cx="5354638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2823" name="Line 82"/>
          <p:cNvSpPr>
            <a:spLocks noChangeShapeType="1"/>
          </p:cNvSpPr>
          <p:nvPr/>
        </p:nvSpPr>
        <p:spPr bwMode="auto">
          <a:xfrm>
            <a:off x="1905000" y="5718175"/>
            <a:ext cx="5354638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2824" name="Line 83"/>
          <p:cNvSpPr>
            <a:spLocks noChangeShapeType="1"/>
          </p:cNvSpPr>
          <p:nvPr/>
        </p:nvSpPr>
        <p:spPr bwMode="auto">
          <a:xfrm flipV="1">
            <a:off x="7259638" y="1752600"/>
            <a:ext cx="1587" cy="396557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2825" name="Line 84"/>
          <p:cNvSpPr>
            <a:spLocks noChangeShapeType="1"/>
          </p:cNvSpPr>
          <p:nvPr/>
        </p:nvSpPr>
        <p:spPr bwMode="auto">
          <a:xfrm flipV="1">
            <a:off x="1905000" y="1752600"/>
            <a:ext cx="1588" cy="396557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2826" name="Freeform 85"/>
          <p:cNvSpPr>
            <a:spLocks/>
          </p:cNvSpPr>
          <p:nvPr/>
        </p:nvSpPr>
        <p:spPr bwMode="auto">
          <a:xfrm>
            <a:off x="1905000" y="2208213"/>
            <a:ext cx="5354638" cy="3509962"/>
          </a:xfrm>
          <a:custGeom>
            <a:avLst/>
            <a:gdLst>
              <a:gd name="T0" fmla="*/ 29 w 3373"/>
              <a:gd name="T1" fmla="*/ 2211 h 2211"/>
              <a:gd name="T2" fmla="*/ 63 w 3373"/>
              <a:gd name="T3" fmla="*/ 2211 h 2211"/>
              <a:gd name="T4" fmla="*/ 97 w 3373"/>
              <a:gd name="T5" fmla="*/ 2211 h 2211"/>
              <a:gd name="T6" fmla="*/ 131 w 3373"/>
              <a:gd name="T7" fmla="*/ 2211 h 2211"/>
              <a:gd name="T8" fmla="*/ 165 w 3373"/>
              <a:gd name="T9" fmla="*/ 2211 h 2211"/>
              <a:gd name="T10" fmla="*/ 199 w 3373"/>
              <a:gd name="T11" fmla="*/ 2211 h 2211"/>
              <a:gd name="T12" fmla="*/ 233 w 3373"/>
              <a:gd name="T13" fmla="*/ 2211 h 2211"/>
              <a:gd name="T14" fmla="*/ 267 w 3373"/>
              <a:gd name="T15" fmla="*/ 2211 h 2211"/>
              <a:gd name="T16" fmla="*/ 301 w 3373"/>
              <a:gd name="T17" fmla="*/ 2211 h 2211"/>
              <a:gd name="T18" fmla="*/ 335 w 3373"/>
              <a:gd name="T19" fmla="*/ 2211 h 2211"/>
              <a:gd name="T20" fmla="*/ 369 w 3373"/>
              <a:gd name="T21" fmla="*/ 2211 h 2211"/>
              <a:gd name="T22" fmla="*/ 403 w 3373"/>
              <a:gd name="T23" fmla="*/ 2205 h 2211"/>
              <a:gd name="T24" fmla="*/ 431 w 3373"/>
              <a:gd name="T25" fmla="*/ 2205 h 2211"/>
              <a:gd name="T26" fmla="*/ 465 w 3373"/>
              <a:gd name="T27" fmla="*/ 2205 h 2211"/>
              <a:gd name="T28" fmla="*/ 499 w 3373"/>
              <a:gd name="T29" fmla="*/ 2205 h 2211"/>
              <a:gd name="T30" fmla="*/ 533 w 3373"/>
              <a:gd name="T31" fmla="*/ 2205 h 2211"/>
              <a:gd name="T32" fmla="*/ 567 w 3373"/>
              <a:gd name="T33" fmla="*/ 2200 h 2211"/>
              <a:gd name="T34" fmla="*/ 601 w 3373"/>
              <a:gd name="T35" fmla="*/ 2195 h 2211"/>
              <a:gd name="T36" fmla="*/ 635 w 3373"/>
              <a:gd name="T37" fmla="*/ 2195 h 2211"/>
              <a:gd name="T38" fmla="*/ 669 w 3373"/>
              <a:gd name="T39" fmla="*/ 2184 h 2211"/>
              <a:gd name="T40" fmla="*/ 703 w 3373"/>
              <a:gd name="T41" fmla="*/ 2179 h 2211"/>
              <a:gd name="T42" fmla="*/ 737 w 3373"/>
              <a:gd name="T43" fmla="*/ 2168 h 2211"/>
              <a:gd name="T44" fmla="*/ 771 w 3373"/>
              <a:gd name="T45" fmla="*/ 2152 h 2211"/>
              <a:gd name="T46" fmla="*/ 805 w 3373"/>
              <a:gd name="T47" fmla="*/ 2136 h 2211"/>
              <a:gd name="T48" fmla="*/ 839 w 3373"/>
              <a:gd name="T49" fmla="*/ 2115 h 2211"/>
              <a:gd name="T50" fmla="*/ 873 w 3373"/>
              <a:gd name="T51" fmla="*/ 2088 h 2211"/>
              <a:gd name="T52" fmla="*/ 907 w 3373"/>
              <a:gd name="T53" fmla="*/ 2062 h 2211"/>
              <a:gd name="T54" fmla="*/ 941 w 3373"/>
              <a:gd name="T55" fmla="*/ 2019 h 2211"/>
              <a:gd name="T56" fmla="*/ 975 w 3373"/>
              <a:gd name="T57" fmla="*/ 1977 h 2211"/>
              <a:gd name="T58" fmla="*/ 1009 w 3373"/>
              <a:gd name="T59" fmla="*/ 1924 h 2211"/>
              <a:gd name="T60" fmla="*/ 1043 w 3373"/>
              <a:gd name="T61" fmla="*/ 1860 h 2211"/>
              <a:gd name="T62" fmla="*/ 1077 w 3373"/>
              <a:gd name="T63" fmla="*/ 1786 h 2211"/>
              <a:gd name="T64" fmla="*/ 1106 w 3373"/>
              <a:gd name="T65" fmla="*/ 1706 h 2211"/>
              <a:gd name="T66" fmla="*/ 1140 w 3373"/>
              <a:gd name="T67" fmla="*/ 1615 h 2211"/>
              <a:gd name="T68" fmla="*/ 1174 w 3373"/>
              <a:gd name="T69" fmla="*/ 1514 h 2211"/>
              <a:gd name="T70" fmla="*/ 1208 w 3373"/>
              <a:gd name="T71" fmla="*/ 1403 h 2211"/>
              <a:gd name="T72" fmla="*/ 1242 w 3373"/>
              <a:gd name="T73" fmla="*/ 1286 h 2211"/>
              <a:gd name="T74" fmla="*/ 1282 w 3373"/>
              <a:gd name="T75" fmla="*/ 1132 h 2211"/>
              <a:gd name="T76" fmla="*/ 1367 w 3373"/>
              <a:gd name="T77" fmla="*/ 813 h 2211"/>
              <a:gd name="T78" fmla="*/ 1446 w 3373"/>
              <a:gd name="T79" fmla="*/ 505 h 2211"/>
              <a:gd name="T80" fmla="*/ 1514 w 3373"/>
              <a:gd name="T81" fmla="*/ 276 h 2211"/>
              <a:gd name="T82" fmla="*/ 1582 w 3373"/>
              <a:gd name="T83" fmla="*/ 106 h 2211"/>
              <a:gd name="T84" fmla="*/ 1650 w 3373"/>
              <a:gd name="T85" fmla="*/ 16 h 2211"/>
              <a:gd name="T86" fmla="*/ 1712 w 3373"/>
              <a:gd name="T87" fmla="*/ 5 h 2211"/>
              <a:gd name="T88" fmla="*/ 1780 w 3373"/>
              <a:gd name="T89" fmla="*/ 85 h 2211"/>
              <a:gd name="T90" fmla="*/ 1848 w 3373"/>
              <a:gd name="T91" fmla="*/ 239 h 2211"/>
              <a:gd name="T92" fmla="*/ 1916 w 3373"/>
              <a:gd name="T93" fmla="*/ 452 h 2211"/>
              <a:gd name="T94" fmla="*/ 2064 w 3373"/>
              <a:gd name="T95" fmla="*/ 1026 h 2211"/>
              <a:gd name="T96" fmla="*/ 2189 w 3373"/>
              <a:gd name="T97" fmla="*/ 1472 h 2211"/>
              <a:gd name="T98" fmla="*/ 2268 w 3373"/>
              <a:gd name="T99" fmla="*/ 1706 h 2211"/>
              <a:gd name="T100" fmla="*/ 2336 w 3373"/>
              <a:gd name="T101" fmla="*/ 1860 h 2211"/>
              <a:gd name="T102" fmla="*/ 2432 w 3373"/>
              <a:gd name="T103" fmla="*/ 2014 h 2211"/>
              <a:gd name="T104" fmla="*/ 2563 w 3373"/>
              <a:gd name="T105" fmla="*/ 2136 h 2211"/>
              <a:gd name="T106" fmla="*/ 2699 w 3373"/>
              <a:gd name="T107" fmla="*/ 2184 h 2211"/>
              <a:gd name="T108" fmla="*/ 2942 w 3373"/>
              <a:gd name="T109" fmla="*/ 2205 h 2211"/>
              <a:gd name="T110" fmla="*/ 3215 w 3373"/>
              <a:gd name="T111" fmla="*/ 2211 h 2211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w 3373"/>
              <a:gd name="T169" fmla="*/ 0 h 2211"/>
              <a:gd name="T170" fmla="*/ 3373 w 3373"/>
              <a:gd name="T171" fmla="*/ 2211 h 2211"/>
            </a:gdLst>
            <a:ahLst/>
            <a:cxnLst>
              <a:cxn ang="T112">
                <a:pos x="T0" y="T1"/>
              </a:cxn>
              <a:cxn ang="T113">
                <a:pos x="T2" y="T3"/>
              </a:cxn>
              <a:cxn ang="T114">
                <a:pos x="T4" y="T5"/>
              </a:cxn>
              <a:cxn ang="T115">
                <a:pos x="T6" y="T7"/>
              </a:cxn>
              <a:cxn ang="T116">
                <a:pos x="T8" y="T9"/>
              </a:cxn>
              <a:cxn ang="T117">
                <a:pos x="T10" y="T11"/>
              </a:cxn>
              <a:cxn ang="T118">
                <a:pos x="T12" y="T13"/>
              </a:cxn>
              <a:cxn ang="T119">
                <a:pos x="T14" y="T15"/>
              </a:cxn>
              <a:cxn ang="T120">
                <a:pos x="T16" y="T17"/>
              </a:cxn>
              <a:cxn ang="T121">
                <a:pos x="T18" y="T19"/>
              </a:cxn>
              <a:cxn ang="T122">
                <a:pos x="T20" y="T21"/>
              </a:cxn>
              <a:cxn ang="T123">
                <a:pos x="T22" y="T23"/>
              </a:cxn>
              <a:cxn ang="T124">
                <a:pos x="T24" y="T25"/>
              </a:cxn>
              <a:cxn ang="T125">
                <a:pos x="T26" y="T27"/>
              </a:cxn>
              <a:cxn ang="T126">
                <a:pos x="T28" y="T29"/>
              </a:cxn>
              <a:cxn ang="T127">
                <a:pos x="T30" y="T31"/>
              </a:cxn>
              <a:cxn ang="T128">
                <a:pos x="T32" y="T33"/>
              </a:cxn>
              <a:cxn ang="T129">
                <a:pos x="T34" y="T35"/>
              </a:cxn>
              <a:cxn ang="T130">
                <a:pos x="T36" y="T37"/>
              </a:cxn>
              <a:cxn ang="T131">
                <a:pos x="T38" y="T39"/>
              </a:cxn>
              <a:cxn ang="T132">
                <a:pos x="T40" y="T41"/>
              </a:cxn>
              <a:cxn ang="T133">
                <a:pos x="T42" y="T43"/>
              </a:cxn>
              <a:cxn ang="T134">
                <a:pos x="T44" y="T45"/>
              </a:cxn>
              <a:cxn ang="T135">
                <a:pos x="T46" y="T47"/>
              </a:cxn>
              <a:cxn ang="T136">
                <a:pos x="T48" y="T49"/>
              </a:cxn>
              <a:cxn ang="T137">
                <a:pos x="T50" y="T51"/>
              </a:cxn>
              <a:cxn ang="T138">
                <a:pos x="T52" y="T53"/>
              </a:cxn>
              <a:cxn ang="T139">
                <a:pos x="T54" y="T55"/>
              </a:cxn>
              <a:cxn ang="T140">
                <a:pos x="T56" y="T57"/>
              </a:cxn>
              <a:cxn ang="T141">
                <a:pos x="T58" y="T59"/>
              </a:cxn>
              <a:cxn ang="T142">
                <a:pos x="T60" y="T61"/>
              </a:cxn>
              <a:cxn ang="T143">
                <a:pos x="T62" y="T63"/>
              </a:cxn>
              <a:cxn ang="T144">
                <a:pos x="T64" y="T65"/>
              </a:cxn>
              <a:cxn ang="T145">
                <a:pos x="T66" y="T67"/>
              </a:cxn>
              <a:cxn ang="T146">
                <a:pos x="T68" y="T69"/>
              </a:cxn>
              <a:cxn ang="T147">
                <a:pos x="T70" y="T71"/>
              </a:cxn>
              <a:cxn ang="T148">
                <a:pos x="T72" y="T73"/>
              </a:cxn>
              <a:cxn ang="T149">
                <a:pos x="T74" y="T75"/>
              </a:cxn>
              <a:cxn ang="T150">
                <a:pos x="T76" y="T77"/>
              </a:cxn>
              <a:cxn ang="T151">
                <a:pos x="T78" y="T79"/>
              </a:cxn>
              <a:cxn ang="T152">
                <a:pos x="T80" y="T81"/>
              </a:cxn>
              <a:cxn ang="T153">
                <a:pos x="T82" y="T83"/>
              </a:cxn>
              <a:cxn ang="T154">
                <a:pos x="T84" y="T85"/>
              </a:cxn>
              <a:cxn ang="T155">
                <a:pos x="T86" y="T87"/>
              </a:cxn>
              <a:cxn ang="T156">
                <a:pos x="T88" y="T89"/>
              </a:cxn>
              <a:cxn ang="T157">
                <a:pos x="T90" y="T91"/>
              </a:cxn>
              <a:cxn ang="T158">
                <a:pos x="T92" y="T93"/>
              </a:cxn>
              <a:cxn ang="T159">
                <a:pos x="T94" y="T95"/>
              </a:cxn>
              <a:cxn ang="T160">
                <a:pos x="T96" y="T97"/>
              </a:cxn>
              <a:cxn ang="T161">
                <a:pos x="T98" y="T99"/>
              </a:cxn>
              <a:cxn ang="T162">
                <a:pos x="T100" y="T101"/>
              </a:cxn>
              <a:cxn ang="T163">
                <a:pos x="T102" y="T103"/>
              </a:cxn>
              <a:cxn ang="T164">
                <a:pos x="T104" y="T105"/>
              </a:cxn>
              <a:cxn ang="T165">
                <a:pos x="T106" y="T107"/>
              </a:cxn>
              <a:cxn ang="T166">
                <a:pos x="T108" y="T109"/>
              </a:cxn>
              <a:cxn ang="T167">
                <a:pos x="T110" y="T111"/>
              </a:cxn>
            </a:cxnLst>
            <a:rect l="T168" t="T169" r="T170" b="T171"/>
            <a:pathLst>
              <a:path w="3373" h="2211">
                <a:moveTo>
                  <a:pt x="0" y="2211"/>
                </a:moveTo>
                <a:lnTo>
                  <a:pt x="6" y="2211"/>
                </a:lnTo>
                <a:lnTo>
                  <a:pt x="17" y="2211"/>
                </a:lnTo>
                <a:lnTo>
                  <a:pt x="23" y="2211"/>
                </a:lnTo>
                <a:lnTo>
                  <a:pt x="29" y="2211"/>
                </a:lnTo>
                <a:lnTo>
                  <a:pt x="34" y="2211"/>
                </a:lnTo>
                <a:lnTo>
                  <a:pt x="40" y="2211"/>
                </a:lnTo>
                <a:lnTo>
                  <a:pt x="51" y="2211"/>
                </a:lnTo>
                <a:lnTo>
                  <a:pt x="57" y="2211"/>
                </a:lnTo>
                <a:lnTo>
                  <a:pt x="63" y="2211"/>
                </a:lnTo>
                <a:lnTo>
                  <a:pt x="68" y="2211"/>
                </a:lnTo>
                <a:lnTo>
                  <a:pt x="74" y="2211"/>
                </a:lnTo>
                <a:lnTo>
                  <a:pt x="85" y="2211"/>
                </a:lnTo>
                <a:lnTo>
                  <a:pt x="91" y="2211"/>
                </a:lnTo>
                <a:lnTo>
                  <a:pt x="97" y="2211"/>
                </a:lnTo>
                <a:lnTo>
                  <a:pt x="102" y="2211"/>
                </a:lnTo>
                <a:lnTo>
                  <a:pt x="108" y="2211"/>
                </a:lnTo>
                <a:lnTo>
                  <a:pt x="119" y="2211"/>
                </a:lnTo>
                <a:lnTo>
                  <a:pt x="125" y="2211"/>
                </a:lnTo>
                <a:lnTo>
                  <a:pt x="131" y="2211"/>
                </a:lnTo>
                <a:lnTo>
                  <a:pt x="136" y="2211"/>
                </a:lnTo>
                <a:lnTo>
                  <a:pt x="142" y="2211"/>
                </a:lnTo>
                <a:lnTo>
                  <a:pt x="148" y="2211"/>
                </a:lnTo>
                <a:lnTo>
                  <a:pt x="159" y="2211"/>
                </a:lnTo>
                <a:lnTo>
                  <a:pt x="165" y="2211"/>
                </a:lnTo>
                <a:lnTo>
                  <a:pt x="170" y="2211"/>
                </a:lnTo>
                <a:lnTo>
                  <a:pt x="176" y="2211"/>
                </a:lnTo>
                <a:lnTo>
                  <a:pt x="182" y="2211"/>
                </a:lnTo>
                <a:lnTo>
                  <a:pt x="193" y="2211"/>
                </a:lnTo>
                <a:lnTo>
                  <a:pt x="199" y="2211"/>
                </a:lnTo>
                <a:lnTo>
                  <a:pt x="204" y="2211"/>
                </a:lnTo>
                <a:lnTo>
                  <a:pt x="210" y="2211"/>
                </a:lnTo>
                <a:lnTo>
                  <a:pt x="216" y="2211"/>
                </a:lnTo>
                <a:lnTo>
                  <a:pt x="227" y="2211"/>
                </a:lnTo>
                <a:lnTo>
                  <a:pt x="233" y="2211"/>
                </a:lnTo>
                <a:lnTo>
                  <a:pt x="238" y="2211"/>
                </a:lnTo>
                <a:lnTo>
                  <a:pt x="244" y="2211"/>
                </a:lnTo>
                <a:lnTo>
                  <a:pt x="250" y="2211"/>
                </a:lnTo>
                <a:lnTo>
                  <a:pt x="261" y="2211"/>
                </a:lnTo>
                <a:lnTo>
                  <a:pt x="267" y="2211"/>
                </a:lnTo>
                <a:lnTo>
                  <a:pt x="272" y="2211"/>
                </a:lnTo>
                <a:lnTo>
                  <a:pt x="278" y="2211"/>
                </a:lnTo>
                <a:lnTo>
                  <a:pt x="284" y="2211"/>
                </a:lnTo>
                <a:lnTo>
                  <a:pt x="290" y="2211"/>
                </a:lnTo>
                <a:lnTo>
                  <a:pt x="301" y="2211"/>
                </a:lnTo>
                <a:lnTo>
                  <a:pt x="307" y="2211"/>
                </a:lnTo>
                <a:lnTo>
                  <a:pt x="312" y="2211"/>
                </a:lnTo>
                <a:lnTo>
                  <a:pt x="318" y="2211"/>
                </a:lnTo>
                <a:lnTo>
                  <a:pt x="324" y="2211"/>
                </a:lnTo>
                <a:lnTo>
                  <a:pt x="335" y="2211"/>
                </a:lnTo>
                <a:lnTo>
                  <a:pt x="341" y="2211"/>
                </a:lnTo>
                <a:lnTo>
                  <a:pt x="346" y="2211"/>
                </a:lnTo>
                <a:lnTo>
                  <a:pt x="352" y="2211"/>
                </a:lnTo>
                <a:lnTo>
                  <a:pt x="358" y="2211"/>
                </a:lnTo>
                <a:lnTo>
                  <a:pt x="369" y="2211"/>
                </a:lnTo>
                <a:lnTo>
                  <a:pt x="375" y="2211"/>
                </a:lnTo>
                <a:lnTo>
                  <a:pt x="380" y="2205"/>
                </a:lnTo>
                <a:lnTo>
                  <a:pt x="386" y="2205"/>
                </a:lnTo>
                <a:lnTo>
                  <a:pt x="392" y="2205"/>
                </a:lnTo>
                <a:lnTo>
                  <a:pt x="403" y="2205"/>
                </a:lnTo>
                <a:lnTo>
                  <a:pt x="409" y="2205"/>
                </a:lnTo>
                <a:lnTo>
                  <a:pt x="414" y="2205"/>
                </a:lnTo>
                <a:lnTo>
                  <a:pt x="420" y="2205"/>
                </a:lnTo>
                <a:lnTo>
                  <a:pt x="426" y="2205"/>
                </a:lnTo>
                <a:lnTo>
                  <a:pt x="431" y="2205"/>
                </a:lnTo>
                <a:lnTo>
                  <a:pt x="443" y="2205"/>
                </a:lnTo>
                <a:lnTo>
                  <a:pt x="448" y="2205"/>
                </a:lnTo>
                <a:lnTo>
                  <a:pt x="454" y="2205"/>
                </a:lnTo>
                <a:lnTo>
                  <a:pt x="460" y="2205"/>
                </a:lnTo>
                <a:lnTo>
                  <a:pt x="465" y="2205"/>
                </a:lnTo>
                <a:lnTo>
                  <a:pt x="477" y="2205"/>
                </a:lnTo>
                <a:lnTo>
                  <a:pt x="482" y="2205"/>
                </a:lnTo>
                <a:lnTo>
                  <a:pt x="488" y="2205"/>
                </a:lnTo>
                <a:lnTo>
                  <a:pt x="494" y="2205"/>
                </a:lnTo>
                <a:lnTo>
                  <a:pt x="499" y="2205"/>
                </a:lnTo>
                <a:lnTo>
                  <a:pt x="511" y="2205"/>
                </a:lnTo>
                <a:lnTo>
                  <a:pt x="516" y="2205"/>
                </a:lnTo>
                <a:lnTo>
                  <a:pt x="522" y="2205"/>
                </a:lnTo>
                <a:lnTo>
                  <a:pt x="528" y="2205"/>
                </a:lnTo>
                <a:lnTo>
                  <a:pt x="533" y="2205"/>
                </a:lnTo>
                <a:lnTo>
                  <a:pt x="539" y="2200"/>
                </a:lnTo>
                <a:lnTo>
                  <a:pt x="550" y="2200"/>
                </a:lnTo>
                <a:lnTo>
                  <a:pt x="556" y="2200"/>
                </a:lnTo>
                <a:lnTo>
                  <a:pt x="562" y="2200"/>
                </a:lnTo>
                <a:lnTo>
                  <a:pt x="567" y="2200"/>
                </a:lnTo>
                <a:lnTo>
                  <a:pt x="573" y="2200"/>
                </a:lnTo>
                <a:lnTo>
                  <a:pt x="584" y="2200"/>
                </a:lnTo>
                <a:lnTo>
                  <a:pt x="590" y="2200"/>
                </a:lnTo>
                <a:lnTo>
                  <a:pt x="596" y="2200"/>
                </a:lnTo>
                <a:lnTo>
                  <a:pt x="601" y="2195"/>
                </a:lnTo>
                <a:lnTo>
                  <a:pt x="607" y="2195"/>
                </a:lnTo>
                <a:lnTo>
                  <a:pt x="618" y="2195"/>
                </a:lnTo>
                <a:lnTo>
                  <a:pt x="624" y="2195"/>
                </a:lnTo>
                <a:lnTo>
                  <a:pt x="630" y="2195"/>
                </a:lnTo>
                <a:lnTo>
                  <a:pt x="635" y="2195"/>
                </a:lnTo>
                <a:lnTo>
                  <a:pt x="641" y="2189"/>
                </a:lnTo>
                <a:lnTo>
                  <a:pt x="652" y="2189"/>
                </a:lnTo>
                <a:lnTo>
                  <a:pt x="658" y="2189"/>
                </a:lnTo>
                <a:lnTo>
                  <a:pt x="664" y="2189"/>
                </a:lnTo>
                <a:lnTo>
                  <a:pt x="669" y="2184"/>
                </a:lnTo>
                <a:lnTo>
                  <a:pt x="675" y="2184"/>
                </a:lnTo>
                <a:lnTo>
                  <a:pt x="681" y="2184"/>
                </a:lnTo>
                <a:lnTo>
                  <a:pt x="692" y="2184"/>
                </a:lnTo>
                <a:lnTo>
                  <a:pt x="698" y="2179"/>
                </a:lnTo>
                <a:lnTo>
                  <a:pt x="703" y="2179"/>
                </a:lnTo>
                <a:lnTo>
                  <a:pt x="709" y="2179"/>
                </a:lnTo>
                <a:lnTo>
                  <a:pt x="715" y="2174"/>
                </a:lnTo>
                <a:lnTo>
                  <a:pt x="726" y="2174"/>
                </a:lnTo>
                <a:lnTo>
                  <a:pt x="732" y="2168"/>
                </a:lnTo>
                <a:lnTo>
                  <a:pt x="737" y="2168"/>
                </a:lnTo>
                <a:lnTo>
                  <a:pt x="743" y="2163"/>
                </a:lnTo>
                <a:lnTo>
                  <a:pt x="749" y="2163"/>
                </a:lnTo>
                <a:lnTo>
                  <a:pt x="760" y="2158"/>
                </a:lnTo>
                <a:lnTo>
                  <a:pt x="766" y="2158"/>
                </a:lnTo>
                <a:lnTo>
                  <a:pt x="771" y="2152"/>
                </a:lnTo>
                <a:lnTo>
                  <a:pt x="777" y="2152"/>
                </a:lnTo>
                <a:lnTo>
                  <a:pt x="783" y="2147"/>
                </a:lnTo>
                <a:lnTo>
                  <a:pt x="794" y="2147"/>
                </a:lnTo>
                <a:lnTo>
                  <a:pt x="800" y="2142"/>
                </a:lnTo>
                <a:lnTo>
                  <a:pt x="805" y="2136"/>
                </a:lnTo>
                <a:lnTo>
                  <a:pt x="811" y="2136"/>
                </a:lnTo>
                <a:lnTo>
                  <a:pt x="817" y="2131"/>
                </a:lnTo>
                <a:lnTo>
                  <a:pt x="822" y="2126"/>
                </a:lnTo>
                <a:lnTo>
                  <a:pt x="834" y="2120"/>
                </a:lnTo>
                <a:lnTo>
                  <a:pt x="839" y="2115"/>
                </a:lnTo>
                <a:lnTo>
                  <a:pt x="845" y="2110"/>
                </a:lnTo>
                <a:lnTo>
                  <a:pt x="851" y="2110"/>
                </a:lnTo>
                <a:lnTo>
                  <a:pt x="856" y="2104"/>
                </a:lnTo>
                <a:lnTo>
                  <a:pt x="868" y="2099"/>
                </a:lnTo>
                <a:lnTo>
                  <a:pt x="873" y="2088"/>
                </a:lnTo>
                <a:lnTo>
                  <a:pt x="879" y="2083"/>
                </a:lnTo>
                <a:lnTo>
                  <a:pt x="885" y="2078"/>
                </a:lnTo>
                <a:lnTo>
                  <a:pt x="890" y="2073"/>
                </a:lnTo>
                <a:lnTo>
                  <a:pt x="902" y="2067"/>
                </a:lnTo>
                <a:lnTo>
                  <a:pt x="907" y="2062"/>
                </a:lnTo>
                <a:lnTo>
                  <a:pt x="913" y="2051"/>
                </a:lnTo>
                <a:lnTo>
                  <a:pt x="919" y="2046"/>
                </a:lnTo>
                <a:lnTo>
                  <a:pt x="924" y="2035"/>
                </a:lnTo>
                <a:lnTo>
                  <a:pt x="936" y="2030"/>
                </a:lnTo>
                <a:lnTo>
                  <a:pt x="941" y="2019"/>
                </a:lnTo>
                <a:lnTo>
                  <a:pt x="947" y="2014"/>
                </a:lnTo>
                <a:lnTo>
                  <a:pt x="953" y="2003"/>
                </a:lnTo>
                <a:lnTo>
                  <a:pt x="958" y="1993"/>
                </a:lnTo>
                <a:lnTo>
                  <a:pt x="964" y="1987"/>
                </a:lnTo>
                <a:lnTo>
                  <a:pt x="975" y="1977"/>
                </a:lnTo>
                <a:lnTo>
                  <a:pt x="981" y="1966"/>
                </a:lnTo>
                <a:lnTo>
                  <a:pt x="987" y="1956"/>
                </a:lnTo>
                <a:lnTo>
                  <a:pt x="992" y="1945"/>
                </a:lnTo>
                <a:lnTo>
                  <a:pt x="998" y="1934"/>
                </a:lnTo>
                <a:lnTo>
                  <a:pt x="1009" y="1924"/>
                </a:lnTo>
                <a:lnTo>
                  <a:pt x="1015" y="1908"/>
                </a:lnTo>
                <a:lnTo>
                  <a:pt x="1021" y="1897"/>
                </a:lnTo>
                <a:lnTo>
                  <a:pt x="1026" y="1887"/>
                </a:lnTo>
                <a:lnTo>
                  <a:pt x="1032" y="1871"/>
                </a:lnTo>
                <a:lnTo>
                  <a:pt x="1043" y="1860"/>
                </a:lnTo>
                <a:lnTo>
                  <a:pt x="1049" y="1844"/>
                </a:lnTo>
                <a:lnTo>
                  <a:pt x="1055" y="1833"/>
                </a:lnTo>
                <a:lnTo>
                  <a:pt x="1060" y="1817"/>
                </a:lnTo>
                <a:lnTo>
                  <a:pt x="1066" y="1801"/>
                </a:lnTo>
                <a:lnTo>
                  <a:pt x="1077" y="1786"/>
                </a:lnTo>
                <a:lnTo>
                  <a:pt x="1083" y="1770"/>
                </a:lnTo>
                <a:lnTo>
                  <a:pt x="1089" y="1754"/>
                </a:lnTo>
                <a:lnTo>
                  <a:pt x="1094" y="1738"/>
                </a:lnTo>
                <a:lnTo>
                  <a:pt x="1100" y="1722"/>
                </a:lnTo>
                <a:lnTo>
                  <a:pt x="1106" y="1706"/>
                </a:lnTo>
                <a:lnTo>
                  <a:pt x="1117" y="1690"/>
                </a:lnTo>
                <a:lnTo>
                  <a:pt x="1123" y="1669"/>
                </a:lnTo>
                <a:lnTo>
                  <a:pt x="1128" y="1653"/>
                </a:lnTo>
                <a:lnTo>
                  <a:pt x="1134" y="1631"/>
                </a:lnTo>
                <a:lnTo>
                  <a:pt x="1140" y="1615"/>
                </a:lnTo>
                <a:lnTo>
                  <a:pt x="1151" y="1594"/>
                </a:lnTo>
                <a:lnTo>
                  <a:pt x="1157" y="1573"/>
                </a:lnTo>
                <a:lnTo>
                  <a:pt x="1162" y="1552"/>
                </a:lnTo>
                <a:lnTo>
                  <a:pt x="1168" y="1536"/>
                </a:lnTo>
                <a:lnTo>
                  <a:pt x="1174" y="1514"/>
                </a:lnTo>
                <a:lnTo>
                  <a:pt x="1185" y="1493"/>
                </a:lnTo>
                <a:lnTo>
                  <a:pt x="1191" y="1472"/>
                </a:lnTo>
                <a:lnTo>
                  <a:pt x="1197" y="1445"/>
                </a:lnTo>
                <a:lnTo>
                  <a:pt x="1202" y="1424"/>
                </a:lnTo>
                <a:lnTo>
                  <a:pt x="1208" y="1403"/>
                </a:lnTo>
                <a:lnTo>
                  <a:pt x="1219" y="1382"/>
                </a:lnTo>
                <a:lnTo>
                  <a:pt x="1225" y="1355"/>
                </a:lnTo>
                <a:lnTo>
                  <a:pt x="1231" y="1334"/>
                </a:lnTo>
                <a:lnTo>
                  <a:pt x="1236" y="1307"/>
                </a:lnTo>
                <a:lnTo>
                  <a:pt x="1242" y="1286"/>
                </a:lnTo>
                <a:lnTo>
                  <a:pt x="1248" y="1259"/>
                </a:lnTo>
                <a:lnTo>
                  <a:pt x="1259" y="1233"/>
                </a:lnTo>
                <a:lnTo>
                  <a:pt x="1265" y="1212"/>
                </a:lnTo>
                <a:lnTo>
                  <a:pt x="1276" y="1158"/>
                </a:lnTo>
                <a:lnTo>
                  <a:pt x="1282" y="1132"/>
                </a:lnTo>
                <a:lnTo>
                  <a:pt x="1299" y="1079"/>
                </a:lnTo>
                <a:lnTo>
                  <a:pt x="1310" y="1026"/>
                </a:lnTo>
                <a:lnTo>
                  <a:pt x="1327" y="972"/>
                </a:lnTo>
                <a:lnTo>
                  <a:pt x="1338" y="919"/>
                </a:lnTo>
                <a:lnTo>
                  <a:pt x="1367" y="813"/>
                </a:lnTo>
                <a:lnTo>
                  <a:pt x="1389" y="707"/>
                </a:lnTo>
                <a:lnTo>
                  <a:pt x="1406" y="653"/>
                </a:lnTo>
                <a:lnTo>
                  <a:pt x="1418" y="606"/>
                </a:lnTo>
                <a:lnTo>
                  <a:pt x="1435" y="553"/>
                </a:lnTo>
                <a:lnTo>
                  <a:pt x="1446" y="505"/>
                </a:lnTo>
                <a:lnTo>
                  <a:pt x="1457" y="452"/>
                </a:lnTo>
                <a:lnTo>
                  <a:pt x="1474" y="409"/>
                </a:lnTo>
                <a:lnTo>
                  <a:pt x="1486" y="361"/>
                </a:lnTo>
                <a:lnTo>
                  <a:pt x="1497" y="319"/>
                </a:lnTo>
                <a:lnTo>
                  <a:pt x="1514" y="276"/>
                </a:lnTo>
                <a:lnTo>
                  <a:pt x="1525" y="239"/>
                </a:lnTo>
                <a:lnTo>
                  <a:pt x="1542" y="202"/>
                </a:lnTo>
                <a:lnTo>
                  <a:pt x="1554" y="170"/>
                </a:lnTo>
                <a:lnTo>
                  <a:pt x="1565" y="138"/>
                </a:lnTo>
                <a:lnTo>
                  <a:pt x="1582" y="106"/>
                </a:lnTo>
                <a:lnTo>
                  <a:pt x="1593" y="85"/>
                </a:lnTo>
                <a:lnTo>
                  <a:pt x="1605" y="58"/>
                </a:lnTo>
                <a:lnTo>
                  <a:pt x="1622" y="42"/>
                </a:lnTo>
                <a:lnTo>
                  <a:pt x="1633" y="26"/>
                </a:lnTo>
                <a:lnTo>
                  <a:pt x="1650" y="16"/>
                </a:lnTo>
                <a:lnTo>
                  <a:pt x="1661" y="5"/>
                </a:lnTo>
                <a:lnTo>
                  <a:pt x="1673" y="0"/>
                </a:lnTo>
                <a:lnTo>
                  <a:pt x="1690" y="0"/>
                </a:lnTo>
                <a:lnTo>
                  <a:pt x="1701" y="0"/>
                </a:lnTo>
                <a:lnTo>
                  <a:pt x="1712" y="5"/>
                </a:lnTo>
                <a:lnTo>
                  <a:pt x="1729" y="16"/>
                </a:lnTo>
                <a:lnTo>
                  <a:pt x="1741" y="26"/>
                </a:lnTo>
                <a:lnTo>
                  <a:pt x="1758" y="42"/>
                </a:lnTo>
                <a:lnTo>
                  <a:pt x="1769" y="58"/>
                </a:lnTo>
                <a:lnTo>
                  <a:pt x="1780" y="85"/>
                </a:lnTo>
                <a:lnTo>
                  <a:pt x="1797" y="106"/>
                </a:lnTo>
                <a:lnTo>
                  <a:pt x="1809" y="138"/>
                </a:lnTo>
                <a:lnTo>
                  <a:pt x="1826" y="170"/>
                </a:lnTo>
                <a:lnTo>
                  <a:pt x="1837" y="202"/>
                </a:lnTo>
                <a:lnTo>
                  <a:pt x="1848" y="239"/>
                </a:lnTo>
                <a:lnTo>
                  <a:pt x="1865" y="276"/>
                </a:lnTo>
                <a:lnTo>
                  <a:pt x="1877" y="319"/>
                </a:lnTo>
                <a:lnTo>
                  <a:pt x="1888" y="361"/>
                </a:lnTo>
                <a:lnTo>
                  <a:pt x="1905" y="409"/>
                </a:lnTo>
                <a:lnTo>
                  <a:pt x="1916" y="452"/>
                </a:lnTo>
                <a:lnTo>
                  <a:pt x="1945" y="553"/>
                </a:lnTo>
                <a:lnTo>
                  <a:pt x="1956" y="606"/>
                </a:lnTo>
                <a:lnTo>
                  <a:pt x="1984" y="707"/>
                </a:lnTo>
                <a:lnTo>
                  <a:pt x="2013" y="813"/>
                </a:lnTo>
                <a:lnTo>
                  <a:pt x="2064" y="1026"/>
                </a:lnTo>
                <a:lnTo>
                  <a:pt x="2092" y="1132"/>
                </a:lnTo>
                <a:lnTo>
                  <a:pt x="2121" y="1233"/>
                </a:lnTo>
                <a:lnTo>
                  <a:pt x="2149" y="1334"/>
                </a:lnTo>
                <a:lnTo>
                  <a:pt x="2160" y="1382"/>
                </a:lnTo>
                <a:lnTo>
                  <a:pt x="2189" y="1472"/>
                </a:lnTo>
                <a:lnTo>
                  <a:pt x="2200" y="1514"/>
                </a:lnTo>
                <a:lnTo>
                  <a:pt x="2228" y="1594"/>
                </a:lnTo>
                <a:lnTo>
                  <a:pt x="2240" y="1631"/>
                </a:lnTo>
                <a:lnTo>
                  <a:pt x="2257" y="1669"/>
                </a:lnTo>
                <a:lnTo>
                  <a:pt x="2268" y="1706"/>
                </a:lnTo>
                <a:lnTo>
                  <a:pt x="2279" y="1738"/>
                </a:lnTo>
                <a:lnTo>
                  <a:pt x="2296" y="1770"/>
                </a:lnTo>
                <a:lnTo>
                  <a:pt x="2308" y="1801"/>
                </a:lnTo>
                <a:lnTo>
                  <a:pt x="2325" y="1833"/>
                </a:lnTo>
                <a:lnTo>
                  <a:pt x="2336" y="1860"/>
                </a:lnTo>
                <a:lnTo>
                  <a:pt x="2347" y="1887"/>
                </a:lnTo>
                <a:lnTo>
                  <a:pt x="2376" y="1934"/>
                </a:lnTo>
                <a:lnTo>
                  <a:pt x="2393" y="1956"/>
                </a:lnTo>
                <a:lnTo>
                  <a:pt x="2415" y="1993"/>
                </a:lnTo>
                <a:lnTo>
                  <a:pt x="2432" y="2014"/>
                </a:lnTo>
                <a:lnTo>
                  <a:pt x="2455" y="2046"/>
                </a:lnTo>
                <a:lnTo>
                  <a:pt x="2483" y="2073"/>
                </a:lnTo>
                <a:lnTo>
                  <a:pt x="2512" y="2099"/>
                </a:lnTo>
                <a:lnTo>
                  <a:pt x="2540" y="2115"/>
                </a:lnTo>
                <a:lnTo>
                  <a:pt x="2563" y="2136"/>
                </a:lnTo>
                <a:lnTo>
                  <a:pt x="2591" y="2147"/>
                </a:lnTo>
                <a:lnTo>
                  <a:pt x="2619" y="2158"/>
                </a:lnTo>
                <a:lnTo>
                  <a:pt x="2648" y="2168"/>
                </a:lnTo>
                <a:lnTo>
                  <a:pt x="2670" y="2179"/>
                </a:lnTo>
                <a:lnTo>
                  <a:pt x="2699" y="2184"/>
                </a:lnTo>
                <a:lnTo>
                  <a:pt x="2755" y="2195"/>
                </a:lnTo>
                <a:lnTo>
                  <a:pt x="2784" y="2200"/>
                </a:lnTo>
                <a:lnTo>
                  <a:pt x="2835" y="2200"/>
                </a:lnTo>
                <a:lnTo>
                  <a:pt x="2891" y="2205"/>
                </a:lnTo>
                <a:lnTo>
                  <a:pt x="2942" y="2205"/>
                </a:lnTo>
                <a:lnTo>
                  <a:pt x="2999" y="2205"/>
                </a:lnTo>
                <a:lnTo>
                  <a:pt x="3050" y="2211"/>
                </a:lnTo>
                <a:lnTo>
                  <a:pt x="3107" y="2211"/>
                </a:lnTo>
                <a:lnTo>
                  <a:pt x="3158" y="2211"/>
                </a:lnTo>
                <a:lnTo>
                  <a:pt x="3215" y="2211"/>
                </a:lnTo>
                <a:lnTo>
                  <a:pt x="3322" y="2211"/>
                </a:lnTo>
                <a:lnTo>
                  <a:pt x="3373" y="2211"/>
                </a:lnTo>
              </a:path>
            </a:pathLst>
          </a:custGeom>
          <a:noFill/>
          <a:ln w="0">
            <a:solidFill>
              <a:srgbClr val="13007C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2827" name="Text Box 86"/>
          <p:cNvSpPr txBox="1">
            <a:spLocks noChangeArrowheads="1"/>
          </p:cNvSpPr>
          <p:nvPr/>
        </p:nvSpPr>
        <p:spPr bwMode="auto">
          <a:xfrm rot="-5400000">
            <a:off x="198438" y="3760788"/>
            <a:ext cx="17399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/>
            <a:r>
              <a:rPr lang="en-US" sz="2400">
                <a:latin typeface="Arial" charset="0"/>
              </a:rPr>
              <a:t>probability</a:t>
            </a:r>
          </a:p>
        </p:txBody>
      </p:sp>
      <p:sp>
        <p:nvSpPr>
          <p:cNvPr id="32828" name="Text Box 87"/>
          <p:cNvSpPr txBox="1">
            <a:spLocks noChangeArrowheads="1"/>
          </p:cNvSpPr>
          <p:nvPr/>
        </p:nvSpPr>
        <p:spPr bwMode="auto">
          <a:xfrm>
            <a:off x="4575175" y="5718175"/>
            <a:ext cx="296863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/>
            <a:r>
              <a:rPr lang="en-US" sz="1600">
                <a:latin typeface="Arial" charset="0"/>
              </a:rPr>
              <a:t>0</a:t>
            </a:r>
          </a:p>
        </p:txBody>
      </p:sp>
      <p:sp>
        <p:nvSpPr>
          <p:cNvPr id="32829" name="Text Box 88"/>
          <p:cNvSpPr txBox="1">
            <a:spLocks noChangeArrowheads="1"/>
          </p:cNvSpPr>
          <p:nvPr/>
        </p:nvSpPr>
        <p:spPr bwMode="auto">
          <a:xfrm>
            <a:off x="5073650" y="5718175"/>
            <a:ext cx="296863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/>
            <a:r>
              <a:rPr lang="en-US" sz="1600">
                <a:latin typeface="Arial" charset="0"/>
              </a:rPr>
              <a:t>1</a:t>
            </a:r>
          </a:p>
        </p:txBody>
      </p:sp>
      <p:sp>
        <p:nvSpPr>
          <p:cNvPr id="32830" name="Text Box 89"/>
          <p:cNvSpPr txBox="1">
            <a:spLocks noChangeArrowheads="1"/>
          </p:cNvSpPr>
          <p:nvPr/>
        </p:nvSpPr>
        <p:spPr bwMode="auto">
          <a:xfrm>
            <a:off x="5572125" y="5718175"/>
            <a:ext cx="296863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/>
            <a:r>
              <a:rPr lang="en-US" sz="1600">
                <a:latin typeface="Arial" charset="0"/>
              </a:rPr>
              <a:t>2</a:t>
            </a:r>
          </a:p>
        </p:txBody>
      </p:sp>
      <p:sp>
        <p:nvSpPr>
          <p:cNvPr id="32831" name="Text Box 90"/>
          <p:cNvSpPr txBox="1">
            <a:spLocks noChangeArrowheads="1"/>
          </p:cNvSpPr>
          <p:nvPr/>
        </p:nvSpPr>
        <p:spPr bwMode="auto">
          <a:xfrm>
            <a:off x="6070600" y="5718175"/>
            <a:ext cx="296863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/>
            <a:r>
              <a:rPr lang="en-US" sz="1600">
                <a:latin typeface="Arial" charset="0"/>
              </a:rPr>
              <a:t>3</a:t>
            </a:r>
          </a:p>
        </p:txBody>
      </p:sp>
      <p:sp>
        <p:nvSpPr>
          <p:cNvPr id="32832" name="Text Box 91"/>
          <p:cNvSpPr txBox="1">
            <a:spLocks noChangeArrowheads="1"/>
          </p:cNvSpPr>
          <p:nvPr/>
        </p:nvSpPr>
        <p:spPr bwMode="auto">
          <a:xfrm>
            <a:off x="6569075" y="5718175"/>
            <a:ext cx="296863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/>
            <a:r>
              <a:rPr lang="en-US" sz="1600">
                <a:latin typeface="Arial" charset="0"/>
              </a:rPr>
              <a:t>4</a:t>
            </a:r>
          </a:p>
        </p:txBody>
      </p:sp>
      <p:sp>
        <p:nvSpPr>
          <p:cNvPr id="32833" name="Text Box 92"/>
          <p:cNvSpPr txBox="1">
            <a:spLocks noChangeArrowheads="1"/>
          </p:cNvSpPr>
          <p:nvPr/>
        </p:nvSpPr>
        <p:spPr bwMode="auto">
          <a:xfrm>
            <a:off x="7067550" y="5718175"/>
            <a:ext cx="296863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/>
            <a:r>
              <a:rPr lang="en-US" sz="1600">
                <a:latin typeface="Arial" charset="0"/>
              </a:rPr>
              <a:t>5</a:t>
            </a:r>
          </a:p>
        </p:txBody>
      </p:sp>
      <p:sp>
        <p:nvSpPr>
          <p:cNvPr id="32834" name="Text Box 93"/>
          <p:cNvSpPr txBox="1">
            <a:spLocks noChangeArrowheads="1"/>
          </p:cNvSpPr>
          <p:nvPr/>
        </p:nvSpPr>
        <p:spPr bwMode="auto">
          <a:xfrm>
            <a:off x="4008438" y="5718175"/>
            <a:ext cx="36512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/>
            <a:r>
              <a:rPr lang="en-US" sz="1600">
                <a:latin typeface="Arial" charset="0"/>
              </a:rPr>
              <a:t>-1</a:t>
            </a:r>
          </a:p>
        </p:txBody>
      </p:sp>
      <p:sp>
        <p:nvSpPr>
          <p:cNvPr id="32835" name="Text Box 94"/>
          <p:cNvSpPr txBox="1">
            <a:spLocks noChangeArrowheads="1"/>
          </p:cNvSpPr>
          <p:nvPr/>
        </p:nvSpPr>
        <p:spPr bwMode="auto">
          <a:xfrm>
            <a:off x="3441700" y="5718175"/>
            <a:ext cx="36512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/>
            <a:r>
              <a:rPr lang="en-US" sz="1600">
                <a:latin typeface="Arial" charset="0"/>
              </a:rPr>
              <a:t>-2</a:t>
            </a:r>
          </a:p>
        </p:txBody>
      </p:sp>
      <p:sp>
        <p:nvSpPr>
          <p:cNvPr id="32836" name="Text Box 95"/>
          <p:cNvSpPr txBox="1">
            <a:spLocks noChangeArrowheads="1"/>
          </p:cNvSpPr>
          <p:nvPr/>
        </p:nvSpPr>
        <p:spPr bwMode="auto">
          <a:xfrm>
            <a:off x="2874963" y="5718175"/>
            <a:ext cx="36512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/>
            <a:r>
              <a:rPr lang="en-US" sz="1600">
                <a:latin typeface="Arial" charset="0"/>
              </a:rPr>
              <a:t>-3</a:t>
            </a:r>
          </a:p>
        </p:txBody>
      </p:sp>
      <p:sp>
        <p:nvSpPr>
          <p:cNvPr id="32837" name="Text Box 96"/>
          <p:cNvSpPr txBox="1">
            <a:spLocks noChangeArrowheads="1"/>
          </p:cNvSpPr>
          <p:nvPr/>
        </p:nvSpPr>
        <p:spPr bwMode="auto">
          <a:xfrm>
            <a:off x="2308225" y="5718175"/>
            <a:ext cx="36512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/>
            <a:r>
              <a:rPr lang="en-US" sz="1600">
                <a:latin typeface="Arial" charset="0"/>
              </a:rPr>
              <a:t>-4</a:t>
            </a:r>
          </a:p>
        </p:txBody>
      </p:sp>
      <p:sp>
        <p:nvSpPr>
          <p:cNvPr id="32838" name="Text Box 97"/>
          <p:cNvSpPr txBox="1">
            <a:spLocks noChangeArrowheads="1"/>
          </p:cNvSpPr>
          <p:nvPr/>
        </p:nvSpPr>
        <p:spPr bwMode="auto">
          <a:xfrm>
            <a:off x="1743075" y="5718175"/>
            <a:ext cx="36512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/>
            <a:r>
              <a:rPr lang="en-US" sz="1600">
                <a:latin typeface="Arial" charset="0"/>
              </a:rPr>
              <a:t>-5</a:t>
            </a:r>
          </a:p>
        </p:txBody>
      </p:sp>
      <p:sp>
        <p:nvSpPr>
          <p:cNvPr id="32839" name="Text Box 98"/>
          <p:cNvSpPr txBox="1">
            <a:spLocks noChangeArrowheads="1"/>
          </p:cNvSpPr>
          <p:nvPr/>
        </p:nvSpPr>
        <p:spPr bwMode="auto">
          <a:xfrm>
            <a:off x="1350963" y="5083175"/>
            <a:ext cx="579437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/>
            <a:r>
              <a:rPr lang="en-US" sz="1600">
                <a:latin typeface="Arial" charset="0"/>
              </a:rPr>
              <a:t>0.05</a:t>
            </a:r>
          </a:p>
        </p:txBody>
      </p:sp>
      <p:sp>
        <p:nvSpPr>
          <p:cNvPr id="32840" name="Text Box 99"/>
          <p:cNvSpPr txBox="1">
            <a:spLocks noChangeArrowheads="1"/>
          </p:cNvSpPr>
          <p:nvPr/>
        </p:nvSpPr>
        <p:spPr bwMode="auto">
          <a:xfrm>
            <a:off x="1350963" y="4645025"/>
            <a:ext cx="579437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/>
            <a:r>
              <a:rPr lang="en-US" sz="1600">
                <a:latin typeface="Arial" charset="0"/>
              </a:rPr>
              <a:t>0.10</a:t>
            </a:r>
          </a:p>
        </p:txBody>
      </p:sp>
      <p:sp>
        <p:nvSpPr>
          <p:cNvPr id="32841" name="Text Box 100"/>
          <p:cNvSpPr txBox="1">
            <a:spLocks noChangeArrowheads="1"/>
          </p:cNvSpPr>
          <p:nvPr/>
        </p:nvSpPr>
        <p:spPr bwMode="auto">
          <a:xfrm>
            <a:off x="1350963" y="4206875"/>
            <a:ext cx="579437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/>
            <a:r>
              <a:rPr lang="en-US" sz="1600">
                <a:latin typeface="Arial" charset="0"/>
              </a:rPr>
              <a:t>0.15</a:t>
            </a:r>
          </a:p>
        </p:txBody>
      </p:sp>
      <p:sp>
        <p:nvSpPr>
          <p:cNvPr id="32842" name="Text Box 101"/>
          <p:cNvSpPr txBox="1">
            <a:spLocks noChangeArrowheads="1"/>
          </p:cNvSpPr>
          <p:nvPr/>
        </p:nvSpPr>
        <p:spPr bwMode="auto">
          <a:xfrm>
            <a:off x="1350963" y="3768725"/>
            <a:ext cx="579437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/>
            <a:r>
              <a:rPr lang="en-US" sz="1600">
                <a:latin typeface="Arial" charset="0"/>
              </a:rPr>
              <a:t>0.20</a:t>
            </a:r>
          </a:p>
        </p:txBody>
      </p:sp>
      <p:sp>
        <p:nvSpPr>
          <p:cNvPr id="32843" name="Text Box 102"/>
          <p:cNvSpPr txBox="1">
            <a:spLocks noChangeArrowheads="1"/>
          </p:cNvSpPr>
          <p:nvPr/>
        </p:nvSpPr>
        <p:spPr bwMode="auto">
          <a:xfrm>
            <a:off x="1350963" y="3330575"/>
            <a:ext cx="579437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/>
            <a:r>
              <a:rPr lang="en-US" sz="1600">
                <a:latin typeface="Arial" charset="0"/>
              </a:rPr>
              <a:t>0.25</a:t>
            </a:r>
          </a:p>
        </p:txBody>
      </p:sp>
      <p:sp>
        <p:nvSpPr>
          <p:cNvPr id="32844" name="Text Box 103"/>
          <p:cNvSpPr txBox="1">
            <a:spLocks noChangeArrowheads="1"/>
          </p:cNvSpPr>
          <p:nvPr/>
        </p:nvSpPr>
        <p:spPr bwMode="auto">
          <a:xfrm>
            <a:off x="1350963" y="2892425"/>
            <a:ext cx="579437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/>
            <a:r>
              <a:rPr lang="en-US" sz="1600">
                <a:latin typeface="Arial" charset="0"/>
              </a:rPr>
              <a:t>0.30</a:t>
            </a:r>
          </a:p>
        </p:txBody>
      </p:sp>
      <p:sp>
        <p:nvSpPr>
          <p:cNvPr id="32845" name="Text Box 104"/>
          <p:cNvSpPr txBox="1">
            <a:spLocks noChangeArrowheads="1"/>
          </p:cNvSpPr>
          <p:nvPr/>
        </p:nvSpPr>
        <p:spPr bwMode="auto">
          <a:xfrm>
            <a:off x="1350963" y="2454275"/>
            <a:ext cx="579437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/>
            <a:r>
              <a:rPr lang="en-US" sz="1600">
                <a:latin typeface="Arial" charset="0"/>
              </a:rPr>
              <a:t>0.35</a:t>
            </a:r>
          </a:p>
        </p:txBody>
      </p:sp>
      <p:sp>
        <p:nvSpPr>
          <p:cNvPr id="32846" name="Text Box 105"/>
          <p:cNvSpPr txBox="1">
            <a:spLocks noChangeArrowheads="1"/>
          </p:cNvSpPr>
          <p:nvPr/>
        </p:nvSpPr>
        <p:spPr bwMode="auto">
          <a:xfrm>
            <a:off x="1350963" y="2016125"/>
            <a:ext cx="579437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/>
            <a:r>
              <a:rPr lang="en-US" sz="1600">
                <a:latin typeface="Arial" charset="0"/>
              </a:rPr>
              <a:t>0.40</a:t>
            </a:r>
          </a:p>
        </p:txBody>
      </p:sp>
      <p:sp>
        <p:nvSpPr>
          <p:cNvPr id="32847" name="Text Box 106"/>
          <p:cNvSpPr txBox="1">
            <a:spLocks noChangeArrowheads="1"/>
          </p:cNvSpPr>
          <p:nvPr/>
        </p:nvSpPr>
        <p:spPr bwMode="auto">
          <a:xfrm>
            <a:off x="1633538" y="5521325"/>
            <a:ext cx="296862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/>
            <a:r>
              <a:rPr lang="en-US" sz="1600">
                <a:latin typeface="Arial" charset="0"/>
              </a:rPr>
              <a:t>0</a:t>
            </a:r>
          </a:p>
        </p:txBody>
      </p:sp>
      <p:sp>
        <p:nvSpPr>
          <p:cNvPr id="32848" name="Line 107"/>
          <p:cNvSpPr>
            <a:spLocks noChangeShapeType="1"/>
          </p:cNvSpPr>
          <p:nvPr/>
        </p:nvSpPr>
        <p:spPr bwMode="auto">
          <a:xfrm>
            <a:off x="5334000" y="3733800"/>
            <a:ext cx="0" cy="2286000"/>
          </a:xfrm>
          <a:prstGeom prst="line">
            <a:avLst/>
          </a:prstGeom>
          <a:noFill/>
          <a:ln w="28575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2849" name="Line 108"/>
          <p:cNvSpPr>
            <a:spLocks noChangeShapeType="1"/>
          </p:cNvSpPr>
          <p:nvPr/>
        </p:nvSpPr>
        <p:spPr bwMode="auto">
          <a:xfrm flipH="1">
            <a:off x="4800600" y="4953000"/>
            <a:ext cx="533400" cy="0"/>
          </a:xfrm>
          <a:prstGeom prst="line">
            <a:avLst/>
          </a:prstGeom>
          <a:noFill/>
          <a:ln w="28575">
            <a:solidFill>
              <a:srgbClr val="CC33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2850" name="Text Box 109"/>
          <p:cNvSpPr txBox="1">
            <a:spLocks noChangeArrowheads="1"/>
          </p:cNvSpPr>
          <p:nvPr/>
        </p:nvSpPr>
        <p:spPr bwMode="auto">
          <a:xfrm>
            <a:off x="4495800" y="6019800"/>
            <a:ext cx="3540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/>
            <a:r>
              <a:rPr lang="en-US" sz="2400">
                <a:latin typeface="Arial" charset="0"/>
              </a:rPr>
              <a:t>x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rmAutofit/>
          </a:bodyPr>
          <a:lstStyle/>
          <a:p>
            <a:pPr eaLnBrk="1" hangingPunct="1"/>
            <a:r>
              <a:rPr lang="en-US" sz="3200" dirty="0" smtClean="0"/>
              <a:t>From probability function to Expect value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066800"/>
            <a:ext cx="8229600" cy="4525963"/>
          </a:xfrm>
        </p:spPr>
        <p:txBody>
          <a:bodyPr>
            <a:no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sz="2400" dirty="0" smtClean="0"/>
              <a:t>P(S&lt;x) = exp(-e</a:t>
            </a:r>
            <a:r>
              <a:rPr lang="en-US" sz="2400" baseline="30000" dirty="0" smtClean="0"/>
              <a:t>-</a:t>
            </a:r>
            <a:r>
              <a:rPr lang="el-GR" sz="2400" baseline="30000" dirty="0" smtClean="0"/>
              <a:t>λ</a:t>
            </a:r>
            <a:r>
              <a:rPr lang="en-US" sz="2400" baseline="30000" dirty="0" smtClean="0"/>
              <a:t>(x-u)</a:t>
            </a:r>
            <a:r>
              <a:rPr lang="en-US" sz="2400" dirty="0" smtClean="0"/>
              <a:t>)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 smtClean="0">
                <a:solidFill>
                  <a:srgbClr val="CC3300"/>
                </a:solidFill>
              </a:rPr>
              <a:t>The probability that the alignment score, S, is smaller than x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 smtClean="0"/>
              <a:t>For </a:t>
            </a:r>
            <a:r>
              <a:rPr lang="en-US" sz="2000" dirty="0" err="1" smtClean="0"/>
              <a:t>ungapped</a:t>
            </a:r>
            <a:r>
              <a:rPr lang="en-US" sz="2000" dirty="0" smtClean="0"/>
              <a:t> alignments, u = </a:t>
            </a:r>
            <a:r>
              <a:rPr lang="en-US" sz="2000" dirty="0" err="1" smtClean="0"/>
              <a:t>ln</a:t>
            </a:r>
            <a:r>
              <a:rPr lang="en-US" sz="2000" dirty="0" smtClean="0"/>
              <a:t>(</a:t>
            </a:r>
            <a:r>
              <a:rPr lang="en-US" sz="2000" dirty="0" err="1" smtClean="0"/>
              <a:t>Kmn</a:t>
            </a:r>
            <a:r>
              <a:rPr lang="en-US" sz="2000" dirty="0" smtClean="0"/>
              <a:t>)/</a:t>
            </a:r>
            <a:r>
              <a:rPr lang="el-GR" sz="2000" dirty="0" smtClean="0"/>
              <a:t>λ</a:t>
            </a:r>
            <a:endParaRPr lang="en-US" sz="2000" dirty="0" smtClean="0"/>
          </a:p>
          <a:p>
            <a:pPr lvl="1" eaLnBrk="1" hangingPunct="1">
              <a:lnSpc>
                <a:spcPct val="90000"/>
              </a:lnSpc>
            </a:pPr>
            <a:r>
              <a:rPr lang="en-US" sz="2000" dirty="0" smtClean="0"/>
              <a:t>K: a scaling factor, depends on scoring matrix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 smtClean="0"/>
              <a:t>m: size of query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 smtClean="0"/>
              <a:t>n: size of database</a:t>
            </a:r>
          </a:p>
          <a:p>
            <a:pPr eaLnBrk="1" hangingPunct="1">
              <a:lnSpc>
                <a:spcPct val="90000"/>
              </a:lnSpc>
            </a:pPr>
            <a:endParaRPr lang="en-US" sz="2400" dirty="0" smtClean="0"/>
          </a:p>
          <a:p>
            <a:pPr eaLnBrk="1" hangingPunct="1">
              <a:lnSpc>
                <a:spcPct val="90000"/>
              </a:lnSpc>
            </a:pPr>
            <a:r>
              <a:rPr lang="en-US" sz="2400" dirty="0" smtClean="0"/>
              <a:t>P(S&lt;x) = exp(-</a:t>
            </a:r>
            <a:r>
              <a:rPr lang="en-US" sz="2400" dirty="0" err="1" smtClean="0"/>
              <a:t>Kmne</a:t>
            </a:r>
            <a:r>
              <a:rPr lang="en-US" sz="2400" baseline="30000" dirty="0" smtClean="0"/>
              <a:t>-</a:t>
            </a:r>
            <a:r>
              <a:rPr lang="el-GR" sz="2400" baseline="30000" dirty="0" smtClean="0"/>
              <a:t>λ</a:t>
            </a:r>
            <a:r>
              <a:rPr lang="en-US" sz="2400" baseline="30000" dirty="0" smtClean="0"/>
              <a:t>x</a:t>
            </a:r>
            <a:r>
              <a:rPr lang="en-US" sz="2400" dirty="0" smtClean="0"/>
              <a:t>)</a:t>
            </a:r>
          </a:p>
          <a:p>
            <a:pPr eaLnBrk="1" hangingPunct="1">
              <a:lnSpc>
                <a:spcPct val="90000"/>
              </a:lnSpc>
            </a:pPr>
            <a:endParaRPr lang="en-US" sz="2400" dirty="0" smtClean="0"/>
          </a:p>
          <a:p>
            <a:pPr eaLnBrk="1" hangingPunct="1">
              <a:lnSpc>
                <a:spcPct val="90000"/>
              </a:lnSpc>
            </a:pPr>
            <a:r>
              <a:rPr lang="en-US" sz="2400" dirty="0" smtClean="0"/>
              <a:t>P(S ≥ x) = 1 - P(S&lt;x)  = 1 - exp(-</a:t>
            </a:r>
            <a:r>
              <a:rPr lang="en-US" sz="2400" dirty="0" err="1" smtClean="0"/>
              <a:t>Kmne</a:t>
            </a:r>
            <a:r>
              <a:rPr lang="en-US" sz="2400" baseline="30000" dirty="0" smtClean="0"/>
              <a:t>-</a:t>
            </a:r>
            <a:r>
              <a:rPr lang="el-GR" sz="2400" baseline="30000" dirty="0" smtClean="0"/>
              <a:t>λ</a:t>
            </a:r>
            <a:r>
              <a:rPr lang="en-US" sz="2400" baseline="30000" dirty="0" smtClean="0"/>
              <a:t>x</a:t>
            </a:r>
            <a:r>
              <a:rPr lang="en-US" sz="2400" dirty="0" smtClean="0"/>
              <a:t>)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 smtClean="0"/>
              <a:t>The probability that an HSP has a score S equal to or better than x by chance</a:t>
            </a:r>
          </a:p>
          <a:p>
            <a:pPr eaLnBrk="1" hangingPunct="1">
              <a:lnSpc>
                <a:spcPct val="90000"/>
              </a:lnSpc>
            </a:pPr>
            <a:endParaRPr lang="en-US" sz="2400" dirty="0" smtClean="0"/>
          </a:p>
          <a:p>
            <a:pPr eaLnBrk="1" hangingPunct="1">
              <a:lnSpc>
                <a:spcPct val="90000"/>
              </a:lnSpc>
            </a:pPr>
            <a:r>
              <a:rPr lang="en-US" sz="2400" dirty="0" smtClean="0">
                <a:solidFill>
                  <a:srgbClr val="CC3300"/>
                </a:solidFill>
              </a:rPr>
              <a:t>Expect value: E = </a:t>
            </a:r>
            <a:r>
              <a:rPr lang="en-US" sz="2400" dirty="0" err="1" smtClean="0">
                <a:solidFill>
                  <a:srgbClr val="CC3300"/>
                </a:solidFill>
              </a:rPr>
              <a:t>Kmne</a:t>
            </a:r>
            <a:r>
              <a:rPr lang="en-US" sz="2400" baseline="30000" dirty="0" smtClean="0">
                <a:solidFill>
                  <a:srgbClr val="CC3300"/>
                </a:solidFill>
              </a:rPr>
              <a:t>-</a:t>
            </a:r>
            <a:r>
              <a:rPr lang="el-GR" sz="2400" baseline="30000" dirty="0" smtClean="0">
                <a:solidFill>
                  <a:srgbClr val="CC3300"/>
                </a:solidFill>
              </a:rPr>
              <a:t>λ</a:t>
            </a:r>
            <a:r>
              <a:rPr lang="en-US" sz="2400" baseline="30000" dirty="0" smtClean="0">
                <a:solidFill>
                  <a:srgbClr val="CC3300"/>
                </a:solidFill>
              </a:rPr>
              <a:t>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 smtClean="0"/>
              <a:t>Number of HSPs with a score S expected randomly</a:t>
            </a:r>
          </a:p>
          <a:p>
            <a:pPr lvl="1" eaLnBrk="1" hangingPunct="1">
              <a:lnSpc>
                <a:spcPct val="90000"/>
              </a:lnSpc>
            </a:pPr>
            <a:r>
              <a:rPr lang="el-GR" sz="2000" dirty="0" smtClean="0"/>
              <a:t>λ</a:t>
            </a:r>
            <a:r>
              <a:rPr lang="en-US" sz="2000" dirty="0" smtClean="0"/>
              <a:t>, K: </a:t>
            </a:r>
            <a:r>
              <a:rPr lang="en-US" sz="2000" dirty="0" err="1" smtClean="0"/>
              <a:t>Karlin-Altschul</a:t>
            </a:r>
            <a:r>
              <a:rPr lang="en-US" sz="2000" dirty="0" smtClean="0"/>
              <a:t> statistics, depend on scoring matrix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u="sng" dirty="0" smtClean="0"/>
              <a:t>Recap : </a:t>
            </a:r>
            <a:r>
              <a:rPr lang="en-US" sz="3200" u="sng" dirty="0" err="1" smtClean="0"/>
              <a:t>Pairwise</a:t>
            </a:r>
            <a:r>
              <a:rPr lang="en-US" sz="3200" u="sng" dirty="0" smtClean="0"/>
              <a:t> sequence alignment</a:t>
            </a:r>
            <a:endParaRPr lang="en-US" sz="3200" u="sng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95400"/>
            <a:ext cx="4114800" cy="4525963"/>
          </a:xfrm>
        </p:spPr>
        <p:txBody>
          <a:bodyPr>
            <a:normAutofit/>
          </a:bodyPr>
          <a:lstStyle/>
          <a:p>
            <a:pPr marL="0" lvl="1" indent="0">
              <a:buFont typeface="Arial" pitchFamily="34" charset="0"/>
              <a:buChar char="•"/>
              <a:tabLst>
                <a:tab pos="0" algn="l"/>
                <a:tab pos="512763" algn="l"/>
              </a:tabLst>
            </a:pPr>
            <a:r>
              <a:rPr lang="en-US" dirty="0" smtClean="0"/>
              <a:t>Grouping of two sequences to maximize similarity/identity using a scoring system (substitution matrices):</a:t>
            </a:r>
          </a:p>
          <a:p>
            <a:pPr marL="457200" lvl="4" indent="0">
              <a:buFont typeface="Arial" pitchFamily="34" charset="0"/>
              <a:buChar char="•"/>
              <a:tabLst>
                <a:tab pos="0" algn="l"/>
                <a:tab pos="512763" algn="l"/>
              </a:tabLst>
            </a:pPr>
            <a:r>
              <a:rPr lang="en-US" sz="2000" dirty="0" smtClean="0"/>
              <a:t>PAM (1,120,250)</a:t>
            </a:r>
          </a:p>
          <a:p>
            <a:pPr marL="457200" lvl="4" indent="0">
              <a:buFont typeface="Arial" pitchFamily="34" charset="0"/>
              <a:buChar char="•"/>
              <a:tabLst>
                <a:tab pos="0" algn="l"/>
                <a:tab pos="512763" algn="l"/>
              </a:tabLst>
            </a:pPr>
            <a:r>
              <a:rPr lang="en-US" sz="2000" dirty="0" smtClean="0"/>
              <a:t>BLOSUM (80,62,45)</a:t>
            </a:r>
          </a:p>
          <a:p>
            <a:pPr marL="0" lvl="1" indent="0">
              <a:buFont typeface="Arial" pitchFamily="34" charset="0"/>
              <a:buChar char="•"/>
              <a:tabLst>
                <a:tab pos="0" algn="l"/>
                <a:tab pos="512763" algn="l"/>
              </a:tabLst>
            </a:pPr>
            <a:r>
              <a:rPr lang="en-US" dirty="0" smtClean="0"/>
              <a:t>Optimal alignment algorithms:</a:t>
            </a:r>
          </a:p>
          <a:p>
            <a:pPr marL="457200" lvl="3" indent="0">
              <a:tabLst>
                <a:tab pos="0" algn="l"/>
                <a:tab pos="512763" algn="l"/>
              </a:tabLst>
            </a:pPr>
            <a:r>
              <a:rPr lang="en-US" sz="2000" dirty="0" smtClean="0"/>
              <a:t>Global and local</a:t>
            </a:r>
          </a:p>
          <a:p>
            <a:pPr marL="0" lvl="1" indent="0">
              <a:buFont typeface="Arial" pitchFamily="34" charset="0"/>
              <a:buChar char="•"/>
              <a:tabLst>
                <a:tab pos="0" algn="l"/>
                <a:tab pos="512763" algn="l"/>
              </a:tabLst>
            </a:pPr>
            <a:r>
              <a:rPr lang="en-US" dirty="0" smtClean="0"/>
              <a:t>Evaluation of significance</a:t>
            </a:r>
          </a:p>
          <a:p>
            <a:pPr marL="0" indent="0">
              <a:tabLst>
                <a:tab pos="0" algn="l"/>
                <a:tab pos="512763" algn="l"/>
              </a:tabLst>
            </a:pPr>
            <a:endParaRPr lang="en-US" sz="2400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 l="17187" t="18333" r="58438" b="40000"/>
          <a:stretch>
            <a:fillRect/>
          </a:stretch>
        </p:blipFill>
        <p:spPr bwMode="auto">
          <a:xfrm>
            <a:off x="5520558" y="3581400"/>
            <a:ext cx="3547242" cy="22738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9" name="Picture 2" descr="http://www-users.math.umd.edu/~poorani/sampletalk/BLOSUM62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524500" y="1447800"/>
            <a:ext cx="3600447" cy="2057400"/>
          </a:xfrm>
          <a:prstGeom prst="rect">
            <a:avLst/>
          </a:prstGeom>
          <a:noFill/>
        </p:spPr>
      </p:pic>
      <p:sp>
        <p:nvSpPr>
          <p:cNvPr id="110" name="Content Placeholder 2"/>
          <p:cNvSpPr>
            <a:spLocks noGrp="1"/>
          </p:cNvSpPr>
          <p:nvPr>
            <p:ph sz="half" idx="2"/>
          </p:nvPr>
        </p:nvSpPr>
        <p:spPr>
          <a:xfrm>
            <a:off x="5638800" y="5867400"/>
            <a:ext cx="3314701" cy="914400"/>
          </a:xfrm>
        </p:spPr>
        <p:txBody>
          <a:bodyPr>
            <a:noAutofit/>
          </a:bodyPr>
          <a:lstStyle/>
          <a:p>
            <a:pPr algn="ctr">
              <a:buNone/>
            </a:pPr>
            <a:r>
              <a:rPr lang="en-US" sz="1600" b="1" dirty="0" smtClean="0"/>
              <a:t>T  H</a:t>
            </a:r>
            <a:r>
              <a:rPr lang="en-US" sz="1600" dirty="0" smtClean="0"/>
              <a:t>  I S  </a:t>
            </a:r>
            <a:r>
              <a:rPr lang="en-US" sz="1600" b="1" dirty="0" err="1" smtClean="0"/>
              <a:t>S</a:t>
            </a:r>
            <a:r>
              <a:rPr lang="en-US" sz="1600" b="1" dirty="0" smtClean="0"/>
              <a:t>  E  Q  U  E  N C  E</a:t>
            </a:r>
          </a:p>
          <a:p>
            <a:pPr algn="ctr">
              <a:buNone/>
            </a:pPr>
            <a:r>
              <a:rPr lang="en-US" sz="1600" b="1" dirty="0" smtClean="0"/>
              <a:t>|  |         |  |   |  |   |  |  |  |</a:t>
            </a:r>
          </a:p>
          <a:p>
            <a:pPr algn="ctr">
              <a:buNone/>
            </a:pPr>
            <a:r>
              <a:rPr lang="en-US" sz="1600" b="1" dirty="0" smtClean="0"/>
              <a:t>T  H</a:t>
            </a:r>
            <a:r>
              <a:rPr lang="en-US" sz="1600" dirty="0" smtClean="0"/>
              <a:t> A T </a:t>
            </a:r>
            <a:r>
              <a:rPr lang="en-US" sz="1600" b="1" dirty="0" smtClean="0"/>
              <a:t>S  E  Q  U  E  N  C  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pPr eaLnBrk="1" hangingPunct="1"/>
            <a:r>
              <a:rPr lang="en-US" sz="3200" dirty="0" smtClean="0"/>
              <a:t>Properties of E value</a:t>
            </a:r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70000" lnSpcReduction="20000"/>
          </a:bodyPr>
          <a:lstStyle/>
          <a:p>
            <a:pPr eaLnBrk="1" hangingPunct="1">
              <a:lnSpc>
                <a:spcPct val="90000"/>
              </a:lnSpc>
            </a:pPr>
            <a:r>
              <a:rPr lang="en-US" sz="4600" dirty="0" smtClean="0">
                <a:solidFill>
                  <a:srgbClr val="CC3300"/>
                </a:solidFill>
              </a:rPr>
              <a:t>E = </a:t>
            </a:r>
            <a:r>
              <a:rPr lang="en-US" sz="4600" dirty="0" err="1" smtClean="0">
                <a:solidFill>
                  <a:srgbClr val="CC3300"/>
                </a:solidFill>
              </a:rPr>
              <a:t>Kmne</a:t>
            </a:r>
            <a:r>
              <a:rPr lang="en-US" sz="4600" baseline="30000" dirty="0" smtClean="0">
                <a:solidFill>
                  <a:srgbClr val="CC3300"/>
                </a:solidFill>
              </a:rPr>
              <a:t>-</a:t>
            </a:r>
            <a:r>
              <a:rPr lang="el-GR" sz="4600" baseline="30000" dirty="0" smtClean="0">
                <a:solidFill>
                  <a:srgbClr val="CC3300"/>
                </a:solidFill>
              </a:rPr>
              <a:t>λ</a:t>
            </a:r>
            <a:r>
              <a:rPr lang="en-US" sz="4600" baseline="30000" dirty="0" smtClean="0">
                <a:solidFill>
                  <a:srgbClr val="CC3300"/>
                </a:solidFill>
              </a:rPr>
              <a:t>S</a:t>
            </a:r>
          </a:p>
          <a:p>
            <a:pPr eaLnBrk="1" hangingPunct="1">
              <a:lnSpc>
                <a:spcPct val="90000"/>
              </a:lnSpc>
            </a:pPr>
            <a:endParaRPr lang="en-US" baseline="30000" dirty="0" smtClean="0">
              <a:solidFill>
                <a:srgbClr val="CC3300"/>
              </a:solidFill>
            </a:endParaRPr>
          </a:p>
          <a:p>
            <a:pPr eaLnBrk="1" hangingPunct="1">
              <a:lnSpc>
                <a:spcPct val="90000"/>
              </a:lnSpc>
            </a:pPr>
            <a:r>
              <a:rPr lang="en-US" dirty="0" smtClean="0"/>
              <a:t>The value of E decreases exponentially with increasing S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 smtClean="0"/>
              <a:t>Higher S values correspond to alignments that are more likely to be non-random</a:t>
            </a:r>
          </a:p>
          <a:p>
            <a:pPr eaLnBrk="1" hangingPunct="1">
              <a:lnSpc>
                <a:spcPct val="90000"/>
              </a:lnSpc>
            </a:pPr>
            <a:endParaRPr lang="en-US" dirty="0" smtClean="0"/>
          </a:p>
          <a:p>
            <a:pPr eaLnBrk="1" hangingPunct="1">
              <a:lnSpc>
                <a:spcPct val="90000"/>
              </a:lnSpc>
            </a:pPr>
            <a:r>
              <a:rPr lang="en-US" dirty="0" smtClean="0"/>
              <a:t>E = 1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 smtClean="0"/>
              <a:t>One match with the same score is expected to occur by chance</a:t>
            </a:r>
          </a:p>
          <a:p>
            <a:pPr lvl="1" eaLnBrk="1" hangingPunct="1">
              <a:lnSpc>
                <a:spcPct val="90000"/>
              </a:lnSpc>
            </a:pPr>
            <a:endParaRPr lang="en-US" dirty="0" smtClean="0"/>
          </a:p>
          <a:p>
            <a:pPr eaLnBrk="1" hangingPunct="1">
              <a:lnSpc>
                <a:spcPct val="90000"/>
              </a:lnSpc>
            </a:pPr>
            <a:r>
              <a:rPr lang="en-US" dirty="0" smtClean="0"/>
              <a:t>Size of database influence E value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 smtClean="0"/>
              <a:t>Can’t really compare the E value between queries against different databases because most of the time you don’t remember what n is.</a:t>
            </a:r>
          </a:p>
          <a:p>
            <a:pPr lvl="1" eaLnBrk="1" hangingPunct="1">
              <a:lnSpc>
                <a:spcPct val="90000"/>
              </a:lnSpc>
            </a:pPr>
            <a:endParaRPr lang="en-US" dirty="0" smtClean="0"/>
          </a:p>
          <a:p>
            <a:pPr eaLnBrk="1" hangingPunct="1">
              <a:lnSpc>
                <a:spcPct val="90000"/>
              </a:lnSpc>
            </a:pPr>
            <a:r>
              <a:rPr lang="en-US" dirty="0" smtClean="0"/>
              <a:t>The scoring matrix affect S, therefore affect E value as well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 smtClean="0"/>
              <a:t>The second reason why E values between searches may not be comparable</a:t>
            </a:r>
            <a:endParaRPr lang="el-GR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0"/>
            <a:ext cx="7848600" cy="487362"/>
          </a:xfrm>
        </p:spPr>
        <p:txBody>
          <a:bodyPr>
            <a:noAutofit/>
          </a:bodyPr>
          <a:lstStyle/>
          <a:p>
            <a:pPr eaLnBrk="1" hangingPunct="1"/>
            <a:r>
              <a:rPr lang="en-US" sz="3200" dirty="0" smtClean="0"/>
              <a:t>Effects of E value threshold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914400"/>
            <a:ext cx="8153400" cy="457200"/>
          </a:xfrm>
        </p:spPr>
        <p:txBody>
          <a:bodyPr/>
          <a:lstStyle/>
          <a:p>
            <a:pPr eaLnBrk="1" hangingPunct="1">
              <a:buNone/>
            </a:pPr>
            <a:r>
              <a:rPr lang="en-US" sz="2000" dirty="0" smtClean="0"/>
              <a:t>	Larger E value results in more hits but most of them are likely not real</a:t>
            </a:r>
            <a:endParaRPr lang="en-US" sz="1600" dirty="0" smtClean="0"/>
          </a:p>
        </p:txBody>
      </p:sp>
      <p:graphicFrame>
        <p:nvGraphicFramePr>
          <p:cNvPr id="720067" name="Group 195"/>
          <p:cNvGraphicFramePr>
            <a:graphicFrameLocks noGrp="1"/>
          </p:cNvGraphicFramePr>
          <p:nvPr>
            <p:ph sz="half" idx="2"/>
          </p:nvPr>
        </p:nvGraphicFramePr>
        <p:xfrm>
          <a:off x="685799" y="1447800"/>
          <a:ext cx="7924802" cy="5367339"/>
        </p:xfrm>
        <a:graphic>
          <a:graphicData uri="http://schemas.openxmlformats.org/drawingml/2006/table">
            <a:tbl>
              <a:tblPr/>
              <a:tblGrid>
                <a:gridCol w="2303538"/>
                <a:gridCol w="1871134"/>
                <a:gridCol w="1875065"/>
                <a:gridCol w="1875065"/>
              </a:tblGrid>
              <a:tr h="6016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pitchFamily="34" charset="0"/>
                        </a:rPr>
                        <a:t>Expect</a:t>
                      </a:r>
                    </a:p>
                  </a:txBody>
                  <a:tcPr anchor="ctr"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pitchFamily="34" charset="0"/>
                        </a:rPr>
                        <a:t>1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pitchFamily="34" charset="0"/>
                        </a:rPr>
                        <a:t>(T=11)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pitchFamily="34" charset="0"/>
                        </a:rPr>
                        <a:t>10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pitchFamily="34" charset="0"/>
                        </a:rPr>
                        <a:t>(T=11)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pitchFamily="34" charset="0"/>
                        </a:rPr>
                        <a:t>10,000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pitchFamily="34" charset="0"/>
                        </a:rPr>
                        <a:t>(T=11)</a:t>
                      </a:r>
                    </a:p>
                  </a:txBody>
                  <a:tcPr anchor="ctr"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619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pitchFamily="34" charset="0"/>
                        </a:rPr>
                        <a:t>#hits to db</a:t>
                      </a:r>
                    </a:p>
                  </a:txBody>
                  <a:tcPr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pitchFamily="34" charset="0"/>
                        </a:rPr>
                        <a:t>1.3e8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pitchFamily="34" charset="0"/>
                        </a:rPr>
                        <a:t>1.3e8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pitchFamily="34" charset="0"/>
                        </a:rPr>
                        <a:t>1.3e8</a:t>
                      </a:r>
                    </a:p>
                  </a:txBody>
                  <a:tcPr anchor="ctr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016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pitchFamily="34" charset="0"/>
                        </a:rPr>
                        <a:t>#sequences</a:t>
                      </a:r>
                    </a:p>
                  </a:txBody>
                  <a:tcPr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pitchFamily="34" charset="0"/>
                        </a:rPr>
                        <a:t>1e6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pitchFamily="34" charset="0"/>
                        </a:rPr>
                        <a:t>1e6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pitchFamily="34" charset="0"/>
                        </a:rPr>
                        <a:t>1e6</a:t>
                      </a:r>
                    </a:p>
                  </a:txBody>
                  <a:tcPr anchor="ctr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540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pitchFamily="34" charset="0"/>
                        </a:rPr>
                        <a:t>#extensions</a:t>
                      </a:r>
                    </a:p>
                  </a:txBody>
                  <a:tcPr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pitchFamily="34" charset="0"/>
                        </a:rPr>
                        <a:t>5.2e6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pitchFamily="34" charset="0"/>
                        </a:rPr>
                        <a:t>5.2e6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pitchFamily="34" charset="0"/>
                        </a:rPr>
                        <a:t>5.2e6</a:t>
                      </a:r>
                    </a:p>
                  </a:txBody>
                  <a:tcPr anchor="ctr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016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pitchFamily="34" charset="0"/>
                        </a:rPr>
                        <a:t>#successful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pitchFamily="34" charset="0"/>
                        </a:rPr>
                        <a:t>extensions</a:t>
                      </a:r>
                    </a:p>
                  </a:txBody>
                  <a:tcPr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pitchFamily="34" charset="0"/>
                        </a:rPr>
                        <a:t>8,367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pitchFamily="34" charset="0"/>
                        </a:rPr>
                        <a:t>8,367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pitchFamily="34" charset="0"/>
                        </a:rPr>
                        <a:t>8,367</a:t>
                      </a:r>
                    </a:p>
                  </a:txBody>
                  <a:tcPr anchor="ctr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000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pitchFamily="34" charset="0"/>
                        </a:rPr>
                        <a:t>#sequences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pitchFamily="34" charset="0"/>
                        </a:rPr>
                        <a:t>better than E</a:t>
                      </a:r>
                    </a:p>
                  </a:txBody>
                  <a:tcPr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C3300"/>
                          </a:solidFill>
                          <a:effectLst/>
                          <a:latin typeface="+mn-lt"/>
                          <a:cs typeface="Arial" pitchFamily="34" charset="0"/>
                        </a:rPr>
                        <a:t>86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C3300"/>
                          </a:solidFill>
                          <a:effectLst/>
                          <a:latin typeface="+mn-lt"/>
                          <a:cs typeface="Arial" pitchFamily="34" charset="0"/>
                        </a:rPr>
                        <a:t>142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C3300"/>
                          </a:solidFill>
                          <a:effectLst/>
                          <a:latin typeface="+mn-lt"/>
                          <a:cs typeface="Arial" pitchFamily="34" charset="0"/>
                        </a:rPr>
                        <a:t>6,439</a:t>
                      </a:r>
                    </a:p>
                  </a:txBody>
                  <a:tcPr anchor="ctr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016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pitchFamily="34" charset="0"/>
                        </a:rPr>
                        <a:t>#HSPs&gt;E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pitchFamily="34" charset="0"/>
                        </a:rPr>
                        <a:t>(no gapping)</a:t>
                      </a:r>
                    </a:p>
                  </a:txBody>
                  <a:tcPr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pitchFamily="34" charset="0"/>
                        </a:rPr>
                        <a:t>46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pitchFamily="34" charset="0"/>
                        </a:rPr>
                        <a:t>53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pitchFamily="34" charset="0"/>
                        </a:rPr>
                        <a:t>6,099</a:t>
                      </a:r>
                    </a:p>
                  </a:txBody>
                  <a:tcPr anchor="ctr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016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pitchFamily="34" charset="0"/>
                        </a:rPr>
                        <a:t>#HSPs gapped</a:t>
                      </a:r>
                    </a:p>
                  </a:txBody>
                  <a:tcPr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pitchFamily="34" charset="0"/>
                        </a:rPr>
                        <a:t>88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pitchFamily="34" charset="0"/>
                        </a:rPr>
                        <a:t>145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pitchFamily="34" charset="0"/>
                        </a:rPr>
                        <a:t>6,609</a:t>
                      </a:r>
                    </a:p>
                  </a:txBody>
                  <a:tcPr anchor="ctr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sz="3600" dirty="0" smtClean="0"/>
              <a:t>Relationships between E value and P(S ≥ x)</a:t>
            </a:r>
          </a:p>
        </p:txBody>
      </p:sp>
      <p:sp>
        <p:nvSpPr>
          <p:cNvPr id="38915" name="Rectangle 4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62500" lnSpcReduction="20000"/>
          </a:bodyPr>
          <a:lstStyle/>
          <a:p>
            <a:pPr eaLnBrk="1" hangingPunct="1"/>
            <a:r>
              <a:rPr lang="en-US" smtClean="0"/>
              <a:t>As E value decrease, p value decrease as well</a:t>
            </a:r>
          </a:p>
          <a:p>
            <a:pPr eaLnBrk="1" hangingPunct="1"/>
            <a:endParaRPr lang="en-US" smtClean="0"/>
          </a:p>
          <a:p>
            <a:pPr eaLnBrk="1" hangingPunct="1"/>
            <a:endParaRPr lang="en-US" smtClean="0"/>
          </a:p>
          <a:p>
            <a:pPr eaLnBrk="1" hangingPunct="1"/>
            <a:endParaRPr lang="en-US" smtClean="0"/>
          </a:p>
          <a:p>
            <a:pPr eaLnBrk="1" hangingPunct="1"/>
            <a:endParaRPr lang="en-US" smtClean="0"/>
          </a:p>
          <a:p>
            <a:pPr eaLnBrk="1" hangingPunct="1"/>
            <a:endParaRPr lang="en-US" smtClean="0"/>
          </a:p>
          <a:p>
            <a:pPr eaLnBrk="1" hangingPunct="1"/>
            <a:endParaRPr lang="en-US" smtClean="0"/>
          </a:p>
          <a:p>
            <a:pPr eaLnBrk="1" hangingPunct="1"/>
            <a:endParaRPr lang="en-US" smtClean="0"/>
          </a:p>
          <a:p>
            <a:pPr eaLnBrk="1" hangingPunct="1"/>
            <a:endParaRPr lang="en-US" smtClean="0"/>
          </a:p>
          <a:p>
            <a:pPr eaLnBrk="1" hangingPunct="1"/>
            <a:endParaRPr lang="en-US" smtClean="0"/>
          </a:p>
          <a:p>
            <a:pPr eaLnBrk="1" hangingPunct="1"/>
            <a:endParaRPr lang="en-US" smtClean="0"/>
          </a:p>
          <a:p>
            <a:pPr eaLnBrk="1" hangingPunct="1"/>
            <a:endParaRPr lang="en-US" smtClean="0"/>
          </a:p>
          <a:p>
            <a:pPr eaLnBrk="1" hangingPunct="1"/>
            <a:r>
              <a:rPr lang="en-US" smtClean="0"/>
              <a:t>But what’s the effect of database size? Why are we concerned about this?</a:t>
            </a:r>
          </a:p>
        </p:txBody>
      </p:sp>
      <p:sp>
        <p:nvSpPr>
          <p:cNvPr id="38916" name="Text Box 6"/>
          <p:cNvSpPr txBox="1">
            <a:spLocks noChangeArrowheads="1"/>
          </p:cNvSpPr>
          <p:nvPr/>
        </p:nvSpPr>
        <p:spPr bwMode="auto">
          <a:xfrm>
            <a:off x="1828800" y="2041525"/>
            <a:ext cx="5027613" cy="2835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eaLnBrk="0" hangingPunct="0"/>
            <a:r>
              <a:rPr lang="en-US" altLang="en-US" sz="2000" i="1" dirty="0">
                <a:latin typeface="Georgia" pitchFamily="18" charset="0"/>
              </a:rPr>
              <a:t>E		p</a:t>
            </a:r>
          </a:p>
          <a:p>
            <a:pPr algn="l" eaLnBrk="0" hangingPunct="0"/>
            <a:r>
              <a:rPr lang="en-US" altLang="en-US" sz="2000" b="0" dirty="0">
                <a:latin typeface="Georgia" pitchFamily="18" charset="0"/>
              </a:rPr>
              <a:t>10		0.99995460</a:t>
            </a:r>
          </a:p>
          <a:p>
            <a:pPr algn="l" eaLnBrk="0" hangingPunct="0"/>
            <a:r>
              <a:rPr lang="en-US" altLang="en-US" sz="2000" b="0" dirty="0">
                <a:latin typeface="Georgia" pitchFamily="18" charset="0"/>
              </a:rPr>
              <a:t>5		0.99326205</a:t>
            </a:r>
          </a:p>
          <a:p>
            <a:pPr algn="l" eaLnBrk="0" hangingPunct="0"/>
            <a:r>
              <a:rPr lang="en-US" altLang="en-US" sz="2000" b="0" dirty="0">
                <a:latin typeface="Georgia" pitchFamily="18" charset="0"/>
              </a:rPr>
              <a:t>2		0.86466472</a:t>
            </a:r>
          </a:p>
          <a:p>
            <a:pPr algn="l" eaLnBrk="0" hangingPunct="0"/>
            <a:r>
              <a:rPr lang="en-US" altLang="en-US" sz="2000" b="0" dirty="0">
                <a:latin typeface="Georgia" pitchFamily="18" charset="0"/>
              </a:rPr>
              <a:t>1		0.63212056</a:t>
            </a:r>
          </a:p>
          <a:p>
            <a:pPr algn="l" eaLnBrk="0" hangingPunct="0"/>
            <a:r>
              <a:rPr lang="en-US" altLang="en-US" sz="2000" b="0" dirty="0">
                <a:latin typeface="Georgia" pitchFamily="18" charset="0"/>
              </a:rPr>
              <a:t>0.1		0.09516258 (about 0.1)</a:t>
            </a:r>
          </a:p>
          <a:p>
            <a:pPr algn="l" eaLnBrk="0" hangingPunct="0"/>
            <a:r>
              <a:rPr lang="en-US" altLang="en-US" sz="2000" b="0" dirty="0">
                <a:latin typeface="Georgia" pitchFamily="18" charset="0"/>
              </a:rPr>
              <a:t>0.05		0.04877058 (about 0.05)</a:t>
            </a:r>
          </a:p>
          <a:p>
            <a:pPr algn="l" eaLnBrk="0" hangingPunct="0"/>
            <a:r>
              <a:rPr lang="en-US" altLang="en-US" sz="2000" b="0" dirty="0">
                <a:latin typeface="Georgia" pitchFamily="18" charset="0"/>
              </a:rPr>
              <a:t>0.001		0.00099950 (about 0.001)</a:t>
            </a:r>
          </a:p>
          <a:p>
            <a:pPr algn="l" eaLnBrk="0" hangingPunct="0"/>
            <a:r>
              <a:rPr lang="en-US" altLang="en-US" sz="2000" b="0" dirty="0">
                <a:latin typeface="Georgia" pitchFamily="18" charset="0"/>
              </a:rPr>
              <a:t>0.0001		0.0001000</a:t>
            </a:r>
          </a:p>
        </p:txBody>
      </p:sp>
      <p:sp>
        <p:nvSpPr>
          <p:cNvPr id="38917" name="Line 7"/>
          <p:cNvSpPr>
            <a:spLocks noChangeShapeType="1"/>
          </p:cNvSpPr>
          <p:nvPr/>
        </p:nvSpPr>
        <p:spPr bwMode="auto">
          <a:xfrm>
            <a:off x="1828800" y="2133600"/>
            <a:ext cx="5029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8918" name="Line 8"/>
          <p:cNvSpPr>
            <a:spLocks noChangeShapeType="1"/>
          </p:cNvSpPr>
          <p:nvPr/>
        </p:nvSpPr>
        <p:spPr bwMode="auto">
          <a:xfrm>
            <a:off x="1828800" y="1752600"/>
            <a:ext cx="5029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8919" name="Line 9"/>
          <p:cNvSpPr>
            <a:spLocks noChangeShapeType="1"/>
          </p:cNvSpPr>
          <p:nvPr/>
        </p:nvSpPr>
        <p:spPr bwMode="auto">
          <a:xfrm>
            <a:off x="1828800" y="4572000"/>
            <a:ext cx="5029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pPr eaLnBrk="1" hangingPunct="1"/>
            <a:r>
              <a:rPr lang="en-US" sz="3200" dirty="0" smtClean="0"/>
              <a:t>Bit scores, why this is useful</a:t>
            </a:r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143000"/>
            <a:ext cx="8229600" cy="4525963"/>
          </a:xfrm>
        </p:spPr>
        <p:txBody>
          <a:bodyPr>
            <a:noAutofit/>
          </a:bodyPr>
          <a:lstStyle/>
          <a:p>
            <a:pPr eaLnBrk="1" hangingPunct="1"/>
            <a:r>
              <a:rPr lang="en-US" sz="2800" dirty="0" smtClean="0"/>
              <a:t>E value... not comparable between searches.</a:t>
            </a:r>
          </a:p>
          <a:p>
            <a:pPr eaLnBrk="1" hangingPunct="1"/>
            <a:r>
              <a:rPr lang="en-US" sz="2800" dirty="0" smtClean="0"/>
              <a:t>Raw score</a:t>
            </a:r>
          </a:p>
          <a:p>
            <a:pPr lvl="1" eaLnBrk="1" hangingPunct="1"/>
            <a:r>
              <a:rPr lang="en-US" sz="2400" dirty="0" smtClean="0"/>
              <a:t>Calculated from a substitution matrix</a:t>
            </a:r>
          </a:p>
          <a:p>
            <a:pPr lvl="1" eaLnBrk="1" hangingPunct="1"/>
            <a:r>
              <a:rPr lang="en-US" sz="2400" dirty="0" smtClean="0"/>
              <a:t>Raw scores sometimes are not comparable between searches due to the use of different scoring matrix.</a:t>
            </a:r>
          </a:p>
          <a:p>
            <a:pPr eaLnBrk="1" hangingPunct="1"/>
            <a:r>
              <a:rPr lang="en-US" sz="2800" dirty="0" smtClean="0"/>
              <a:t>Bit score</a:t>
            </a:r>
          </a:p>
          <a:p>
            <a:pPr lvl="1" eaLnBrk="1" hangingPunct="1"/>
            <a:r>
              <a:rPr lang="en-US" sz="2400" dirty="0" smtClean="0"/>
              <a:t>Comparable between different searches because they are normalized to account for the use  of different scoring matrices and different database sizes</a:t>
            </a:r>
          </a:p>
          <a:p>
            <a:pPr lvl="1" eaLnBrk="1" hangingPunct="1"/>
            <a:r>
              <a:rPr lang="en-US" sz="2400" dirty="0" smtClean="0"/>
              <a:t>Define as: S’ = (</a:t>
            </a:r>
            <a:r>
              <a:rPr lang="el-GR" sz="2400" dirty="0" smtClean="0"/>
              <a:t>λ</a:t>
            </a:r>
            <a:r>
              <a:rPr lang="en-US" sz="2400" dirty="0" smtClean="0"/>
              <a:t>S - </a:t>
            </a:r>
            <a:r>
              <a:rPr lang="en-US" sz="2400" dirty="0" err="1" smtClean="0"/>
              <a:t>lnK</a:t>
            </a:r>
            <a:r>
              <a:rPr lang="en-US" sz="2400" dirty="0" smtClean="0"/>
              <a:t>) / ln2 </a:t>
            </a:r>
          </a:p>
          <a:p>
            <a:pPr eaLnBrk="1" hangingPunct="1"/>
            <a:r>
              <a:rPr lang="en-US" sz="2800" dirty="0" smtClean="0"/>
              <a:t>Relationships between E value and S’</a:t>
            </a:r>
          </a:p>
          <a:p>
            <a:pPr lvl="1" eaLnBrk="1" hangingPunct="1"/>
            <a:r>
              <a:rPr lang="en-US" sz="2400" dirty="0" smtClean="0"/>
              <a:t>E = </a:t>
            </a:r>
            <a:r>
              <a:rPr lang="en-US" sz="2400" dirty="0" err="1" smtClean="0"/>
              <a:t>mn</a:t>
            </a:r>
            <a:r>
              <a:rPr lang="en-US" sz="2400" dirty="0" smtClean="0"/>
              <a:t>*2 </a:t>
            </a:r>
            <a:r>
              <a:rPr lang="en-US" sz="2400" baseline="30000" dirty="0" smtClean="0"/>
              <a:t>-S’</a:t>
            </a:r>
          </a:p>
          <a:p>
            <a:pPr eaLnBrk="1" hangingPunct="1"/>
            <a:endParaRPr lang="en-US" sz="28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Summary BLAST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7772400" cy="4525963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ü"/>
            </a:pPr>
            <a:r>
              <a:rPr lang="en-US" sz="2400" dirty="0" smtClean="0"/>
              <a:t>Fast way to find related sequences using local alignments</a:t>
            </a:r>
          </a:p>
          <a:p>
            <a:pPr>
              <a:buFont typeface="Wingdings" pitchFamily="2" charset="2"/>
              <a:buChar char="ü"/>
            </a:pPr>
            <a:r>
              <a:rPr lang="en-US" sz="2400" dirty="0" smtClean="0"/>
              <a:t>Widely adopted</a:t>
            </a:r>
          </a:p>
          <a:p>
            <a:pPr>
              <a:buFont typeface="Wingdings" pitchFamily="2" charset="2"/>
              <a:buChar char="ü"/>
            </a:pPr>
            <a:r>
              <a:rPr lang="en-US" sz="2400" dirty="0" smtClean="0"/>
              <a:t>Provides some estimation of goodness of matches</a:t>
            </a:r>
          </a:p>
          <a:p>
            <a:pPr>
              <a:buFont typeface="Wingdings" pitchFamily="2" charset="2"/>
              <a:buChar char="ü"/>
            </a:pPr>
            <a:r>
              <a:rPr lang="en-US" sz="2400" dirty="0" smtClean="0"/>
              <a:t>Can be run locally</a:t>
            </a:r>
          </a:p>
          <a:p>
            <a:pPr>
              <a:buNone/>
            </a:pPr>
            <a:endParaRPr lang="en-US" sz="2400" dirty="0" smtClean="0"/>
          </a:p>
          <a:p>
            <a:pPr>
              <a:buFont typeface="Calibri" pitchFamily="34" charset="0"/>
              <a:buChar char="х"/>
            </a:pPr>
            <a:r>
              <a:rPr lang="en-US" sz="2400" dirty="0" smtClean="0"/>
              <a:t>Database dependent, non-redundant database is biased to human-important sequences</a:t>
            </a:r>
          </a:p>
          <a:p>
            <a:pPr>
              <a:buFont typeface="Calibri" pitchFamily="34" charset="0"/>
              <a:buChar char="х"/>
            </a:pPr>
            <a:r>
              <a:rPr lang="en-US" sz="2400" dirty="0" smtClean="0"/>
              <a:t>Does not necessarily finds best matches</a:t>
            </a:r>
          </a:p>
          <a:p>
            <a:pPr>
              <a:buFont typeface="Calibri" pitchFamily="34" charset="0"/>
              <a:buChar char="х"/>
            </a:pPr>
            <a:r>
              <a:rPr lang="en-US" sz="2400" dirty="0" smtClean="0"/>
              <a:t>Similarity is based on local alignment</a:t>
            </a:r>
          </a:p>
          <a:p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PSI-BLAST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914400"/>
            <a:ext cx="9144000" cy="2666999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2400" dirty="0" smtClean="0"/>
              <a:t>Background: Number of matches depends on substitution matrix</a:t>
            </a:r>
          </a:p>
          <a:p>
            <a:pPr>
              <a:buNone/>
            </a:pPr>
            <a:r>
              <a:rPr lang="en-US" sz="2400" dirty="0" smtClean="0"/>
              <a:t>Solution: use customized scoring matrix to find more relatives of sequence</a:t>
            </a:r>
          </a:p>
          <a:p>
            <a:pPr>
              <a:buNone/>
            </a:pPr>
            <a:r>
              <a:rPr lang="en-US" sz="2400" dirty="0" smtClean="0"/>
              <a:t>PSI= </a:t>
            </a:r>
            <a:r>
              <a:rPr lang="en-US" sz="2400" b="1" dirty="0" smtClean="0"/>
              <a:t>P</a:t>
            </a:r>
            <a:r>
              <a:rPr lang="en-US" sz="2400" dirty="0" smtClean="0"/>
              <a:t>osition -</a:t>
            </a:r>
            <a:r>
              <a:rPr lang="en-US" sz="2400" b="1" dirty="0" smtClean="0"/>
              <a:t>S</a:t>
            </a:r>
            <a:r>
              <a:rPr lang="en-US" sz="2400" dirty="0" smtClean="0"/>
              <a:t>pecific </a:t>
            </a:r>
            <a:r>
              <a:rPr lang="en-US" sz="2400" b="1" dirty="0" smtClean="0"/>
              <a:t>I</a:t>
            </a:r>
            <a:r>
              <a:rPr lang="en-US" sz="2400" dirty="0" smtClean="0"/>
              <a:t>terated</a:t>
            </a:r>
          </a:p>
          <a:p>
            <a:endParaRPr lang="en-US" sz="2400" dirty="0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 cstate="print"/>
          <a:srcRect l="3058" t="5136" r="4183" b="16117"/>
          <a:stretch>
            <a:fillRect/>
          </a:stretch>
        </p:blipFill>
        <p:spPr bwMode="auto">
          <a:xfrm>
            <a:off x="457200" y="2667000"/>
            <a:ext cx="8042309" cy="3886200"/>
          </a:xfrm>
          <a:prstGeom prst="rect">
            <a:avLst/>
          </a:prstGeom>
          <a:noFill/>
          <a:ln w="9525">
            <a:miter lim="800000"/>
            <a:headEnd/>
            <a:tailEnd/>
          </a:ln>
          <a:effectLst/>
        </p:spPr>
      </p:pic>
      <p:sp>
        <p:nvSpPr>
          <p:cNvPr id="7" name="Rectangle 6"/>
          <p:cNvSpPr/>
          <p:nvPr/>
        </p:nvSpPr>
        <p:spPr>
          <a:xfrm>
            <a:off x="0" y="6488668"/>
            <a:ext cx="6858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hlinkClick r:id="rId3"/>
              </a:rPr>
              <a:t>Modified from :http://web.uconn.edu/gogarten/bioinf/TOPIC2.HTM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 t="41062" r="1158"/>
          <a:stretch>
            <a:fillRect/>
          </a:stretch>
        </p:blipFill>
        <p:spPr bwMode="auto">
          <a:xfrm>
            <a:off x="684656" y="990600"/>
            <a:ext cx="7849744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/>
          <p:cNvSpPr/>
          <p:nvPr/>
        </p:nvSpPr>
        <p:spPr>
          <a:xfrm>
            <a:off x="0" y="6211669"/>
            <a:ext cx="9144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/>
              <a:t>From </a:t>
            </a:r>
            <a:r>
              <a:rPr lang="en-US" sz="2000" dirty="0" err="1" smtClean="0"/>
              <a:t>Gribskov</a:t>
            </a:r>
            <a:r>
              <a:rPr lang="en-US" sz="2000" dirty="0" smtClean="0"/>
              <a:t>, 1989. Profile analysis: detection of distantly related proteins. PNAS. 84(13): 4355–4358</a:t>
            </a:r>
            <a:endParaRPr lang="en-US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0" y="0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Position specific scoring matrices gives more weight to conserved regions than standard substitution matrices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 t="8333" r="52812" b="25000"/>
          <a:stretch>
            <a:fillRect/>
          </a:stretch>
        </p:blipFill>
        <p:spPr bwMode="auto">
          <a:xfrm>
            <a:off x="0" y="1066800"/>
            <a:ext cx="9144000" cy="48445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1066800" y="0"/>
            <a:ext cx="6934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PSI-BLAST results</a:t>
            </a:r>
            <a:endParaRPr lang="en-US" sz="3200" dirty="0"/>
          </a:p>
        </p:txBody>
      </p:sp>
      <p:sp>
        <p:nvSpPr>
          <p:cNvPr id="7" name="TextBox 6"/>
          <p:cNvSpPr txBox="1"/>
          <p:nvPr/>
        </p:nvSpPr>
        <p:spPr>
          <a:xfrm>
            <a:off x="4038600" y="3254514"/>
            <a:ext cx="3886200" cy="70788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dirty="0" smtClean="0"/>
              <a:t>Run next iteration with the selected newly found sequences</a:t>
            </a:r>
            <a:endParaRPr lang="en-US" sz="2000" dirty="0"/>
          </a:p>
        </p:txBody>
      </p:sp>
      <p:sp>
        <p:nvSpPr>
          <p:cNvPr id="8" name="Left Arrow 7"/>
          <p:cNvSpPr/>
          <p:nvPr/>
        </p:nvSpPr>
        <p:spPr>
          <a:xfrm>
            <a:off x="2819400" y="3352800"/>
            <a:ext cx="1143000" cy="533400"/>
          </a:xfrm>
          <a:prstGeom prst="lef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Conclusion PSI-BLAST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ü"/>
            </a:pPr>
            <a:r>
              <a:rPr lang="en-US" sz="2400" dirty="0" smtClean="0"/>
              <a:t>Quick</a:t>
            </a:r>
          </a:p>
          <a:p>
            <a:pPr>
              <a:buFont typeface="Wingdings" pitchFamily="2" charset="2"/>
              <a:buChar char="ü"/>
            </a:pPr>
            <a:r>
              <a:rPr lang="en-US" sz="2400" dirty="0" smtClean="0"/>
              <a:t>Increased sensitivity for detecting distantly related proteins</a:t>
            </a:r>
          </a:p>
          <a:p>
            <a:pPr>
              <a:buNone/>
            </a:pPr>
            <a:endParaRPr lang="en-US" sz="2400" dirty="0" smtClean="0"/>
          </a:p>
          <a:p>
            <a:pPr>
              <a:buFont typeface="Calibri" pitchFamily="34" charset="0"/>
              <a:buChar char="х"/>
            </a:pPr>
            <a:r>
              <a:rPr lang="en-US" sz="2400" dirty="0" smtClean="0"/>
              <a:t>Depends on how good the PSSM is:</a:t>
            </a:r>
          </a:p>
          <a:p>
            <a:pPr lvl="1">
              <a:buFont typeface="Calibri" pitchFamily="34" charset="0"/>
              <a:buChar char="х"/>
            </a:pPr>
            <a:r>
              <a:rPr lang="en-US" sz="2000" dirty="0" smtClean="0"/>
              <a:t>If non-homologous matches are included into model, search gets worse over time</a:t>
            </a:r>
          </a:p>
          <a:p>
            <a:endParaRPr lang="en-US" sz="2400" dirty="0" smtClean="0"/>
          </a:p>
          <a:p>
            <a:endParaRPr lang="en-US" sz="2400" dirty="0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75422" y="1600200"/>
            <a:ext cx="3784156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0" y="6248400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Image from :</a:t>
            </a:r>
          </a:p>
          <a:p>
            <a:r>
              <a:rPr lang="en-US" dirty="0" smtClean="0"/>
              <a:t>http://www.infection.bham.ac.uk/Teaching/Bioinformatics_BSc/PSI-BLAST/PSI-BLAST.pdf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u="sng" dirty="0" smtClean="0"/>
              <a:t>Running Blast (and PSI Blast) locally</a:t>
            </a:r>
            <a:endParaRPr lang="en-US" sz="3200" u="sng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80772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Run in the local computer </a:t>
            </a:r>
          </a:p>
          <a:p>
            <a:pPr lvl="1"/>
            <a:r>
              <a:rPr lang="en-US" dirty="0" smtClean="0"/>
              <a:t>Own desktop</a:t>
            </a:r>
          </a:p>
          <a:p>
            <a:pPr lvl="1"/>
            <a:r>
              <a:rPr lang="en-US" dirty="0" smtClean="0"/>
              <a:t>Remote server you control</a:t>
            </a:r>
          </a:p>
          <a:p>
            <a:r>
              <a:rPr lang="en-US" dirty="0" smtClean="0"/>
              <a:t>Access to all Blast tools</a:t>
            </a:r>
          </a:p>
          <a:p>
            <a:r>
              <a:rPr lang="en-US" dirty="0" smtClean="0"/>
              <a:t>Can be used with a customized database</a:t>
            </a:r>
          </a:p>
          <a:p>
            <a:r>
              <a:rPr lang="en-US" dirty="0" smtClean="0"/>
              <a:t>Will not run out of time</a:t>
            </a:r>
          </a:p>
          <a:p>
            <a:r>
              <a:rPr lang="en-US" dirty="0" smtClean="0"/>
              <a:t>Easily parallelizable</a:t>
            </a:r>
          </a:p>
          <a:p>
            <a:r>
              <a:rPr lang="en-US" dirty="0" smtClean="0"/>
              <a:t>More control on search parameters</a:t>
            </a:r>
          </a:p>
          <a:p>
            <a:r>
              <a:rPr lang="en-US" dirty="0" smtClean="0"/>
              <a:t>Customized result outputs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Autofit/>
          </a:bodyPr>
          <a:lstStyle/>
          <a:p>
            <a:r>
              <a:rPr lang="en-US" sz="2800" dirty="0" err="1" smtClean="0"/>
              <a:t>Pairwise</a:t>
            </a:r>
            <a:r>
              <a:rPr lang="en-US" sz="2800" dirty="0" smtClean="0"/>
              <a:t> alignments are computationally </a:t>
            </a:r>
            <a:br>
              <a:rPr lang="en-US" sz="2800" dirty="0" smtClean="0"/>
            </a:br>
            <a:r>
              <a:rPr lang="en-US" sz="2800" dirty="0" smtClean="0"/>
              <a:t>inefficient for database searches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8305800" cy="4724399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People want to compare sequences against databases</a:t>
            </a:r>
          </a:p>
          <a:p>
            <a:r>
              <a:rPr lang="en-US" dirty="0" smtClean="0"/>
              <a:t>NW or SW algorithms do not scale well</a:t>
            </a:r>
          </a:p>
          <a:p>
            <a:r>
              <a:rPr lang="en-US" dirty="0" smtClean="0"/>
              <a:t>Run time is proportional to product of </a:t>
            </a:r>
            <a:r>
              <a:rPr lang="en-US" dirty="0" err="1" smtClean="0"/>
              <a:t>lenghts</a:t>
            </a:r>
            <a:endParaRPr lang="en-US" dirty="0" smtClean="0"/>
          </a:p>
          <a:p>
            <a:pPr lvl="1"/>
            <a:r>
              <a:rPr lang="en-US" dirty="0" smtClean="0"/>
              <a:t> Query humanRBP4 , 185 </a:t>
            </a:r>
            <a:r>
              <a:rPr lang="en-US" dirty="0" err="1" smtClean="0"/>
              <a:t>aa</a:t>
            </a:r>
            <a:endParaRPr lang="en-US" dirty="0" smtClean="0"/>
          </a:p>
          <a:p>
            <a:pPr lvl="1"/>
            <a:r>
              <a:rPr lang="en-US" dirty="0" smtClean="0"/>
              <a:t>Target: Human beta-</a:t>
            </a:r>
            <a:r>
              <a:rPr lang="en-US" dirty="0" err="1" smtClean="0"/>
              <a:t>lactoglobulin</a:t>
            </a:r>
            <a:r>
              <a:rPr lang="en-US" dirty="0" smtClean="0"/>
              <a:t>, 179 </a:t>
            </a:r>
            <a:r>
              <a:rPr lang="en-US" dirty="0" err="1" smtClean="0"/>
              <a:t>aa</a:t>
            </a:r>
            <a:endParaRPr lang="en-US" dirty="0" smtClean="0"/>
          </a:p>
          <a:p>
            <a:pPr lvl="1"/>
            <a:r>
              <a:rPr lang="en-US" dirty="0" smtClean="0"/>
              <a:t>NW will take 2 s</a:t>
            </a:r>
          </a:p>
          <a:p>
            <a:pPr lvl="1"/>
            <a:r>
              <a:rPr lang="en-US" dirty="0" smtClean="0"/>
              <a:t>Looking in complete human genome (30,000 genes)  will take 6 x10</a:t>
            </a:r>
            <a:r>
              <a:rPr lang="en-US" baseline="30000" dirty="0" smtClean="0"/>
              <a:t>4</a:t>
            </a:r>
            <a:r>
              <a:rPr lang="en-US" dirty="0" smtClean="0"/>
              <a:t> sec  = 16 hours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Solution  = use heuristics programs</a:t>
            </a:r>
          </a:p>
          <a:p>
            <a:pPr lvl="1"/>
            <a:r>
              <a:rPr lang="en-US" dirty="0" smtClean="0"/>
              <a:t>Work well most of the time, rule of thumb</a:t>
            </a:r>
          </a:p>
          <a:p>
            <a:pPr lvl="1"/>
            <a:r>
              <a:rPr lang="en-US" dirty="0" smtClean="0"/>
              <a:t>Not all comparisons are needed</a:t>
            </a:r>
          </a:p>
          <a:p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33400" y="1404640"/>
            <a:ext cx="7696200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2400" dirty="0" smtClean="0"/>
              <a:t>Download executables</a:t>
            </a:r>
          </a:p>
          <a:p>
            <a:pPr marL="342900" indent="-342900">
              <a:buAutoNum type="arabicPeriod"/>
            </a:pPr>
            <a:r>
              <a:rPr lang="en-US" sz="2400" dirty="0" smtClean="0"/>
              <a:t>Install (</a:t>
            </a:r>
            <a:r>
              <a:rPr lang="en-US" sz="2400" dirty="0" err="1" smtClean="0"/>
              <a:t>e.g</a:t>
            </a:r>
            <a:r>
              <a:rPr lang="en-US" sz="2400" dirty="0" smtClean="0"/>
              <a:t> install in c:/b/</a:t>
            </a:r>
          </a:p>
          <a:p>
            <a:pPr marL="342900" indent="-342900">
              <a:buAutoNum type="arabicPeriod"/>
            </a:pPr>
            <a:r>
              <a:rPr lang="en-US" sz="2400" dirty="0" smtClean="0"/>
              <a:t>Format database:</a:t>
            </a:r>
          </a:p>
          <a:p>
            <a:pPr marL="342900" indent="-342900"/>
            <a:endParaRPr lang="en-US" sz="2400" dirty="0" smtClean="0"/>
          </a:p>
          <a:p>
            <a:pPr marL="342900" indent="-342900"/>
            <a:r>
              <a:rPr lang="en-US" sz="2000" dirty="0" smtClean="0"/>
              <a:t>&gt; makeblastdb.exe –in &lt;</a:t>
            </a:r>
            <a:r>
              <a:rPr lang="en-US" sz="2000" dirty="0" err="1" smtClean="0"/>
              <a:t>db.file.fasta</a:t>
            </a:r>
            <a:r>
              <a:rPr lang="en-US" sz="2000" dirty="0" smtClean="0"/>
              <a:t>&gt; -</a:t>
            </a:r>
            <a:r>
              <a:rPr lang="en-US" sz="2000" dirty="0" err="1" smtClean="0"/>
              <a:t>dbtype</a:t>
            </a:r>
            <a:r>
              <a:rPr lang="en-US" sz="2000" dirty="0" smtClean="0"/>
              <a:t> &lt;</a:t>
            </a:r>
            <a:r>
              <a:rPr lang="en-US" sz="2000" dirty="0" err="1" smtClean="0"/>
              <a:t>nucl</a:t>
            </a:r>
            <a:r>
              <a:rPr lang="en-US" sz="2000" dirty="0" smtClean="0"/>
              <a:t> or </a:t>
            </a:r>
            <a:r>
              <a:rPr lang="en-US" sz="2000" dirty="0" err="1" smtClean="0"/>
              <a:t>prot</a:t>
            </a:r>
            <a:r>
              <a:rPr lang="en-US" sz="2000" dirty="0" smtClean="0"/>
              <a:t>&gt;</a:t>
            </a:r>
          </a:p>
          <a:p>
            <a:pPr marL="342900" indent="-342900"/>
            <a:endParaRPr lang="en-US" sz="2400" dirty="0" smtClean="0"/>
          </a:p>
          <a:p>
            <a:pPr marL="342900" indent="-342900"/>
            <a:r>
              <a:rPr lang="en-US" sz="2400" dirty="0" smtClean="0"/>
              <a:t>4. 	Select program:</a:t>
            </a:r>
          </a:p>
          <a:p>
            <a:pPr marL="342900" indent="-342900">
              <a:buAutoNum type="arabicPeriod"/>
            </a:pPr>
            <a:endParaRPr lang="en-US" sz="2400" dirty="0" smtClean="0"/>
          </a:p>
          <a:p>
            <a:pPr marL="342900" indent="-342900"/>
            <a:r>
              <a:rPr lang="en-US" sz="2400" dirty="0" smtClean="0"/>
              <a:t>5. Select query and run with parameters needed</a:t>
            </a:r>
          </a:p>
          <a:p>
            <a:pPr marL="342900" indent="-342900"/>
            <a:endParaRPr lang="en-US" sz="2400" dirty="0" smtClean="0"/>
          </a:p>
          <a:p>
            <a:pPr marL="342900" indent="-342900"/>
            <a:r>
              <a:rPr lang="en-US" sz="2400" dirty="0" smtClean="0"/>
              <a:t>&gt;blastp.exe  -query &lt;</a:t>
            </a:r>
            <a:r>
              <a:rPr lang="en-US" sz="2400" dirty="0" err="1" smtClean="0"/>
              <a:t>query.fast</a:t>
            </a:r>
            <a:r>
              <a:rPr lang="en-US" sz="2400" dirty="0" smtClean="0"/>
              <a:t>&gt; -db &lt;database name&gt;</a:t>
            </a:r>
          </a:p>
          <a:p>
            <a:pPr marL="342900" indent="-342900">
              <a:buAutoNum type="arabicPeriod"/>
            </a:pPr>
            <a:endParaRPr lang="en-US" sz="2400" dirty="0"/>
          </a:p>
        </p:txBody>
      </p:sp>
      <p:sp>
        <p:nvSpPr>
          <p:cNvPr id="3" name="Rectangle 2"/>
          <p:cNvSpPr/>
          <p:nvPr/>
        </p:nvSpPr>
        <p:spPr>
          <a:xfrm>
            <a:off x="2810496" y="24825"/>
            <a:ext cx="360868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u="sng" dirty="0" smtClean="0"/>
              <a:t>Running Blast locally</a:t>
            </a:r>
            <a:endParaRPr lang="en-US" sz="3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Group 129"/>
          <p:cNvGraphicFramePr>
            <a:graphicFrameLocks/>
          </p:cNvGraphicFramePr>
          <p:nvPr/>
        </p:nvGraphicFramePr>
        <p:xfrm>
          <a:off x="0" y="944880"/>
          <a:ext cx="9144000" cy="5303520"/>
        </p:xfrm>
        <a:graphic>
          <a:graphicData uri="http://schemas.openxmlformats.org/drawingml/2006/table">
            <a:tbl>
              <a:tblPr/>
              <a:tblGrid>
                <a:gridCol w="2476500"/>
                <a:gridCol w="3394910"/>
                <a:gridCol w="3272590"/>
              </a:tblGrid>
              <a:tr h="27700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Arial" pitchFamily="34" charset="0"/>
                        </a:rPr>
                        <a:t>Argument</a:t>
                      </a:r>
                    </a:p>
                  </a:txBody>
                  <a:tcPr anchor="ctr"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Arial" pitchFamily="34" charset="0"/>
                        </a:rPr>
                        <a:t>For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Arial" pitchFamily="34" charset="0"/>
                        </a:rPr>
                        <a:t>Example</a:t>
                      </a:r>
                    </a:p>
                  </a:txBody>
                  <a:tcPr anchor="ctr"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</a:tr>
              <a:tr h="27700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pitchFamily="34" charset="0"/>
                        </a:rPr>
                        <a:t>-database</a:t>
                      </a:r>
                    </a:p>
                  </a:txBody>
                  <a:tcPr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pitchFamily="34" charset="0"/>
                        </a:rPr>
                        <a:t>Database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pitchFamily="34" charset="0"/>
                        </a:rPr>
                        <a:t>atpepdb</a:t>
                      </a: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cs typeface="Arial" pitchFamily="34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700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pitchFamily="34" charset="0"/>
                        </a:rPr>
                        <a:t>-query</a:t>
                      </a:r>
                    </a:p>
                  </a:txBody>
                  <a:tcPr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pitchFamily="34" charset="0"/>
                        </a:rPr>
                        <a:t>Query sequence file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pitchFamily="34" charset="0"/>
                        </a:rPr>
                        <a:t>query.fa</a:t>
                      </a: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cs typeface="Arial" pitchFamily="34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052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pitchFamily="34" charset="0"/>
                        </a:rPr>
                        <a:t>-</a:t>
                      </a:r>
                      <a:r>
                        <a:rPr kumimoji="0" lang="en-US" sz="1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pitchFamily="34" charset="0"/>
                        </a:rPr>
                        <a:t>evalue</a:t>
                      </a: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cs typeface="Arial" pitchFamily="34" charset="0"/>
                      </a:endParaRPr>
                    </a:p>
                  </a:txBody>
                  <a:tcPr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pitchFamily="34" charset="0"/>
                        </a:rPr>
                        <a:t>Expect value threshold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pitchFamily="34" charset="0"/>
                        </a:rPr>
                        <a:t>10 (default)</a:t>
                      </a:r>
                    </a:p>
                  </a:txBody>
                  <a:tcPr anchor="ctr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700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pitchFamily="34" charset="0"/>
                        </a:rPr>
                        <a:t>-out</a:t>
                      </a:r>
                    </a:p>
                  </a:txBody>
                  <a:tcPr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pitchFamily="34" charset="0"/>
                        </a:rPr>
                        <a:t>BLAST output file name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pitchFamily="34" charset="0"/>
                        </a:rPr>
                        <a:t>query_vs_atpepdb.out</a:t>
                      </a:r>
                    </a:p>
                  </a:txBody>
                  <a:tcPr anchor="ctr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700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pitchFamily="34" charset="0"/>
                        </a:rPr>
                        <a:t>-</a:t>
                      </a:r>
                      <a:r>
                        <a:rPr kumimoji="0" lang="en-US" sz="1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pitchFamily="34" charset="0"/>
                        </a:rPr>
                        <a:t>gapopen</a:t>
                      </a: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cs typeface="Arial" pitchFamily="34" charset="0"/>
                      </a:endParaRPr>
                    </a:p>
                  </a:txBody>
                  <a:tcPr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pitchFamily="34" charset="0"/>
                        </a:rPr>
                        <a:t>Gap opening penalty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pitchFamily="34" charset="0"/>
                        </a:rPr>
                        <a:t>-11 (default)</a:t>
                      </a:r>
                    </a:p>
                  </a:txBody>
                  <a:tcPr anchor="ctr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700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pitchFamily="34" charset="0"/>
                        </a:rPr>
                        <a:t>-</a:t>
                      </a:r>
                      <a:r>
                        <a:rPr kumimoji="0" lang="en-US" sz="1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pitchFamily="34" charset="0"/>
                        </a:rPr>
                        <a:t>gapextend</a:t>
                      </a: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cs typeface="Arial" pitchFamily="34" charset="0"/>
                      </a:endParaRPr>
                    </a:p>
                  </a:txBody>
                  <a:tcPr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pitchFamily="34" charset="0"/>
                        </a:rPr>
                        <a:t>Gap extension penalty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pitchFamily="34" charset="0"/>
                        </a:rPr>
                        <a:t>-1 (default)</a:t>
                      </a:r>
                    </a:p>
                  </a:txBody>
                  <a:tcPr anchor="ctr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700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pitchFamily="34" charset="0"/>
                        </a:rPr>
                        <a:t>-num_descriptions</a:t>
                      </a:r>
                    </a:p>
                  </a:txBody>
                  <a:tcPr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pitchFamily="34" charset="0"/>
                        </a:rPr>
                        <a:t># of matches with descriptions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pitchFamily="34" charset="0"/>
                        </a:rPr>
                        <a:t>500 (default)</a:t>
                      </a:r>
                    </a:p>
                  </a:txBody>
                  <a:tcPr anchor="ctr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700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pitchFamily="34" charset="0"/>
                        </a:rPr>
                        <a:t>-num_alignments</a:t>
                      </a:r>
                    </a:p>
                  </a:txBody>
                  <a:tcPr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pitchFamily="34" charset="0"/>
                        </a:rPr>
                        <a:t># of matches with alignments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pitchFamily="34" charset="0"/>
                        </a:rPr>
                        <a:t>250 (default)</a:t>
                      </a:r>
                    </a:p>
                  </a:txBody>
                  <a:tcPr anchor="ctr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700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pitchFamily="34" charset="0"/>
                        </a:rPr>
                        <a:t>-threshold</a:t>
                      </a:r>
                    </a:p>
                  </a:txBody>
                  <a:tcPr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pitchFamily="34" charset="0"/>
                        </a:rPr>
                        <a:t>Minimum word score that the word is added to the BLAST </a:t>
                      </a:r>
                      <a:r>
                        <a:rPr kumimoji="0" lang="en-US" sz="1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pitchFamily="34" charset="0"/>
                        </a:rPr>
                        <a:t>lookupt</a:t>
                      </a: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cs typeface="Arial" pitchFamily="34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pitchFamily="34" charset="0"/>
                        </a:rPr>
                        <a:t>11 (default)</a:t>
                      </a:r>
                    </a:p>
                  </a:txBody>
                  <a:tcPr anchor="ctr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700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pitchFamily="34" charset="0"/>
                        </a:rPr>
                        <a:t>-matrix</a:t>
                      </a:r>
                    </a:p>
                  </a:txBody>
                  <a:tcPr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pitchFamily="34" charset="0"/>
                        </a:rPr>
                        <a:t>Substitution matrix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pitchFamily="34" charset="0"/>
                        </a:rPr>
                        <a:t>BLOSUM62 (default)</a:t>
                      </a:r>
                    </a:p>
                  </a:txBody>
                  <a:tcPr anchor="ctr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700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pitchFamily="34" charset="0"/>
                        </a:rPr>
                        <a:t>-</a:t>
                      </a:r>
                      <a:r>
                        <a:rPr kumimoji="0" lang="en-US" sz="1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pitchFamily="34" charset="0"/>
                        </a:rPr>
                        <a:t>word_size</a:t>
                      </a: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cs typeface="Arial" pitchFamily="34" charset="0"/>
                      </a:endParaRPr>
                    </a:p>
                  </a:txBody>
                  <a:tcPr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pitchFamily="34" charset="0"/>
                        </a:rPr>
                        <a:t>Word size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pitchFamily="34" charset="0"/>
                        </a:rPr>
                        <a:t>3 (default)</a:t>
                      </a:r>
                    </a:p>
                  </a:txBody>
                  <a:tcPr anchor="ctr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700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pitchFamily="34" charset="0"/>
                        </a:rPr>
                        <a:t>-</a:t>
                      </a:r>
                      <a:r>
                        <a:rPr kumimoji="0" lang="en-US" sz="1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pitchFamily="34" charset="0"/>
                        </a:rPr>
                        <a:t>outfmt</a:t>
                      </a: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cs typeface="Arial" pitchFamily="34" charset="0"/>
                      </a:endParaRPr>
                    </a:p>
                  </a:txBody>
                  <a:tcPr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pitchFamily="34" charset="0"/>
                        </a:rPr>
                        <a:t>Formatting output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pitchFamily="34" charset="0"/>
                        </a:rPr>
                        <a:t>10 (.</a:t>
                      </a:r>
                      <a:r>
                        <a:rPr kumimoji="0" lang="en-US" sz="1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pitchFamily="34" charset="0"/>
                        </a:rPr>
                        <a:t>csv</a:t>
                      </a: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pitchFamily="34" charset="0"/>
                        </a:rPr>
                        <a:t>)</a:t>
                      </a:r>
                    </a:p>
                  </a:txBody>
                  <a:tcPr anchor="ctr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0" y="0"/>
            <a:ext cx="2743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BLASTP options</a:t>
            </a:r>
            <a:endParaRPr lang="en-US" sz="3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23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Parameters of </a:t>
            </a:r>
            <a:r>
              <a:rPr lang="en-US" dirty="0" err="1"/>
              <a:t>blastall</a:t>
            </a:r>
            <a:r>
              <a:rPr lang="en-US" dirty="0"/>
              <a:t> (~/bin/blast/bin/</a:t>
            </a:r>
            <a:r>
              <a:rPr lang="en-US" dirty="0" err="1"/>
              <a:t>blastall</a:t>
            </a:r>
            <a:r>
              <a:rPr lang="en-US" dirty="0"/>
              <a:t>)</a:t>
            </a:r>
          </a:p>
        </p:txBody>
      </p:sp>
      <p:sp>
        <p:nvSpPr>
          <p:cNvPr id="73523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066800"/>
            <a:ext cx="8077200" cy="5029200"/>
          </a:xfrm>
        </p:spPr>
        <p:txBody>
          <a:bodyPr/>
          <a:lstStyle/>
          <a:p>
            <a:endParaRPr lang="en-US" sz="1600"/>
          </a:p>
        </p:txBody>
      </p:sp>
      <p:graphicFrame>
        <p:nvGraphicFramePr>
          <p:cNvPr id="735361" name="Group 129"/>
          <p:cNvGraphicFramePr>
            <a:graphicFrameLocks noGrp="1"/>
          </p:cNvGraphicFramePr>
          <p:nvPr>
            <p:ph sz="half" idx="2"/>
          </p:nvPr>
        </p:nvGraphicFramePr>
        <p:xfrm>
          <a:off x="685800" y="1158240"/>
          <a:ext cx="7239000" cy="5699760"/>
        </p:xfrm>
        <a:graphic>
          <a:graphicData uri="http://schemas.openxmlformats.org/drawingml/2006/table">
            <a:tbl>
              <a:tblPr/>
              <a:tblGrid>
                <a:gridCol w="762000"/>
                <a:gridCol w="3886200"/>
                <a:gridCol w="2590800"/>
              </a:tblGrid>
              <a:tr h="2794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eorgia" pitchFamily="18" charset="0"/>
                          <a:cs typeface="Arial" charset="0"/>
                        </a:rPr>
                        <a:t>Arg.</a:t>
                      </a:r>
                    </a:p>
                  </a:txBody>
                  <a:tcPr anchor="ctr"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eorgia" pitchFamily="18" charset="0"/>
                          <a:cs typeface="Arial" charset="0"/>
                        </a:rPr>
                        <a:t>For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eorgia" pitchFamily="18" charset="0"/>
                          <a:cs typeface="Arial" charset="0"/>
                        </a:rPr>
                        <a:t>Example</a:t>
                      </a:r>
                    </a:p>
                  </a:txBody>
                  <a:tcPr anchor="ctr"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</a:tr>
              <a:tr h="2794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eorgia" pitchFamily="18" charset="0"/>
                          <a:cs typeface="Arial" charset="0"/>
                        </a:rPr>
                        <a:t>-p</a:t>
                      </a:r>
                    </a:p>
                  </a:txBody>
                  <a:tcPr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eorgia" pitchFamily="18" charset="0"/>
                          <a:cs typeface="Arial" charset="0"/>
                        </a:rPr>
                        <a:t>Program name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eorgia" pitchFamily="18" charset="0"/>
                          <a:cs typeface="Arial" charset="0"/>
                        </a:rPr>
                        <a:t>blastp</a:t>
                      </a:r>
                    </a:p>
                  </a:txBody>
                  <a:tcPr anchor="ctr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94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eorgia" pitchFamily="18" charset="0"/>
                          <a:cs typeface="Arial" charset="0"/>
                        </a:rPr>
                        <a:t>-d</a:t>
                      </a:r>
                    </a:p>
                  </a:txBody>
                  <a:tcPr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eorgia" pitchFamily="18" charset="0"/>
                          <a:cs typeface="Arial" charset="0"/>
                        </a:rPr>
                        <a:t>Database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eorgia" pitchFamily="18" charset="0"/>
                          <a:cs typeface="Arial" charset="0"/>
                        </a:rPr>
                        <a:t>atpepdb</a:t>
                      </a:r>
                    </a:p>
                  </a:txBody>
                  <a:tcPr anchor="ctr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94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eorgia" pitchFamily="18" charset="0"/>
                          <a:cs typeface="Arial" charset="0"/>
                        </a:rPr>
                        <a:t>-</a:t>
                      </a:r>
                      <a:r>
                        <a:rPr kumimoji="0" lang="en-US" sz="16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eorgia" pitchFamily="18" charset="0"/>
                          <a:cs typeface="Arial" charset="0"/>
                        </a:rPr>
                        <a:t>i</a:t>
                      </a:r>
                      <a:endParaRPr kumimoji="0" 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eorgia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eorgia" pitchFamily="18" charset="0"/>
                          <a:cs typeface="Arial" charset="0"/>
                        </a:rPr>
                        <a:t>Query sequence file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eorgia" pitchFamily="18" charset="0"/>
                          <a:cs typeface="Arial" charset="0"/>
                        </a:rPr>
                        <a:t>query.fa</a:t>
                      </a:r>
                    </a:p>
                  </a:txBody>
                  <a:tcPr anchor="ctr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94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eorgia" pitchFamily="18" charset="0"/>
                          <a:cs typeface="Arial" charset="0"/>
                        </a:rPr>
                        <a:t>-e</a:t>
                      </a:r>
                    </a:p>
                  </a:txBody>
                  <a:tcPr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eorgia" pitchFamily="18" charset="0"/>
                          <a:cs typeface="Arial" charset="0"/>
                        </a:rPr>
                        <a:t>Expect value threshold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eorgia" pitchFamily="18" charset="0"/>
                          <a:cs typeface="Arial" charset="0"/>
                        </a:rPr>
                        <a:t>1e-5</a:t>
                      </a:r>
                    </a:p>
                  </a:txBody>
                  <a:tcPr anchor="ctr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94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eorgia" pitchFamily="18" charset="0"/>
                          <a:cs typeface="Arial" charset="0"/>
                        </a:rPr>
                        <a:t>-m</a:t>
                      </a:r>
                    </a:p>
                  </a:txBody>
                  <a:tcPr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eorgia" pitchFamily="18" charset="0"/>
                          <a:cs typeface="Arial" charset="0"/>
                        </a:rPr>
                        <a:t>Alignment view options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eorgia" pitchFamily="18" charset="0"/>
                          <a:cs typeface="Arial" charset="0"/>
                        </a:rPr>
                        <a:t>0 (default)</a:t>
                      </a:r>
                    </a:p>
                  </a:txBody>
                  <a:tcPr anchor="ctr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94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eorgia" pitchFamily="18" charset="0"/>
                          <a:cs typeface="Arial" charset="0"/>
                        </a:rPr>
                        <a:t>-o</a:t>
                      </a:r>
                    </a:p>
                  </a:txBody>
                  <a:tcPr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eorgia" pitchFamily="18" charset="0"/>
                          <a:cs typeface="Arial" charset="0"/>
                        </a:rPr>
                        <a:t>BLAST output file name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eorgia" pitchFamily="18" charset="0"/>
                          <a:cs typeface="Arial" charset="0"/>
                        </a:rPr>
                        <a:t>query_vs_atpepdb.out</a:t>
                      </a:r>
                    </a:p>
                  </a:txBody>
                  <a:tcPr anchor="ctr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94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eorgia" pitchFamily="18" charset="0"/>
                          <a:cs typeface="Arial" charset="0"/>
                        </a:rPr>
                        <a:t>-F</a:t>
                      </a:r>
                    </a:p>
                  </a:txBody>
                  <a:tcPr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eorgia" pitchFamily="18" charset="0"/>
                          <a:cs typeface="Arial" charset="0"/>
                        </a:rPr>
                        <a:t>Apply low complexity filter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eorgia" pitchFamily="18" charset="0"/>
                          <a:cs typeface="Arial" charset="0"/>
                        </a:rPr>
                        <a:t>F</a:t>
                      </a:r>
                    </a:p>
                  </a:txBody>
                  <a:tcPr anchor="ctr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94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eorgia" pitchFamily="18" charset="0"/>
                          <a:cs typeface="Arial" charset="0"/>
                        </a:rPr>
                        <a:t>-G</a:t>
                      </a:r>
                    </a:p>
                  </a:txBody>
                  <a:tcPr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eorgia" pitchFamily="18" charset="0"/>
                          <a:cs typeface="Arial" charset="0"/>
                        </a:rPr>
                        <a:t>Gap opening penalty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eorgia" pitchFamily="18" charset="0"/>
                          <a:cs typeface="Arial" charset="0"/>
                        </a:rPr>
                        <a:t>-1 (default)</a:t>
                      </a:r>
                    </a:p>
                  </a:txBody>
                  <a:tcPr anchor="ctr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94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eorgia" pitchFamily="18" charset="0"/>
                          <a:cs typeface="Arial" charset="0"/>
                        </a:rPr>
                        <a:t>-E</a:t>
                      </a:r>
                    </a:p>
                  </a:txBody>
                  <a:tcPr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eorgia" pitchFamily="18" charset="0"/>
                          <a:cs typeface="Arial" charset="0"/>
                        </a:rPr>
                        <a:t>Gap extension penalty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eorgia" pitchFamily="18" charset="0"/>
                          <a:cs typeface="Arial" charset="0"/>
                        </a:rPr>
                        <a:t>-1 (default)</a:t>
                      </a:r>
                    </a:p>
                  </a:txBody>
                  <a:tcPr anchor="ctr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94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eorgia" pitchFamily="18" charset="0"/>
                          <a:cs typeface="Arial" charset="0"/>
                        </a:rPr>
                        <a:t>-v</a:t>
                      </a:r>
                    </a:p>
                  </a:txBody>
                  <a:tcPr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eorgia" pitchFamily="18" charset="0"/>
                          <a:cs typeface="Arial" charset="0"/>
                        </a:rPr>
                        <a:t># of matches with descriptions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eorgia" pitchFamily="18" charset="0"/>
                          <a:cs typeface="Arial" charset="0"/>
                        </a:rPr>
                        <a:t>100</a:t>
                      </a:r>
                    </a:p>
                  </a:txBody>
                  <a:tcPr anchor="ctr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94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eorgia" pitchFamily="18" charset="0"/>
                          <a:cs typeface="Arial" charset="0"/>
                        </a:rPr>
                        <a:t>-b</a:t>
                      </a:r>
                    </a:p>
                  </a:txBody>
                  <a:tcPr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eorgia" pitchFamily="18" charset="0"/>
                          <a:cs typeface="Arial" charset="0"/>
                        </a:rPr>
                        <a:t># of matches with alignments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eorgia" pitchFamily="18" charset="0"/>
                          <a:cs typeface="Arial" charset="0"/>
                        </a:rPr>
                        <a:t>100</a:t>
                      </a:r>
                    </a:p>
                  </a:txBody>
                  <a:tcPr anchor="ctr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94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eorgia" pitchFamily="18" charset="0"/>
                          <a:cs typeface="Arial" charset="0"/>
                        </a:rPr>
                        <a:t>-f</a:t>
                      </a:r>
                    </a:p>
                  </a:txBody>
                  <a:tcPr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eorgia" pitchFamily="18" charset="0"/>
                          <a:cs typeface="Arial" charset="0"/>
                        </a:rPr>
                        <a:t>Hit extension threshold score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eorgia" pitchFamily="18" charset="0"/>
                          <a:cs typeface="Arial" charset="0"/>
                        </a:rPr>
                        <a:t>11 (default)</a:t>
                      </a:r>
                    </a:p>
                  </a:txBody>
                  <a:tcPr anchor="ctr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94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eorgia" pitchFamily="18" charset="0"/>
                          <a:cs typeface="Arial" charset="0"/>
                        </a:rPr>
                        <a:t>-M</a:t>
                      </a:r>
                    </a:p>
                  </a:txBody>
                  <a:tcPr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eorgia" pitchFamily="18" charset="0"/>
                          <a:cs typeface="Arial" charset="0"/>
                        </a:rPr>
                        <a:t>Substitution matrix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eorgia" pitchFamily="18" charset="0"/>
                          <a:cs typeface="Arial" charset="0"/>
                        </a:rPr>
                        <a:t>BLOSUM62 (default)</a:t>
                      </a:r>
                    </a:p>
                  </a:txBody>
                  <a:tcPr anchor="ctr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94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eorgia" pitchFamily="18" charset="0"/>
                          <a:cs typeface="Arial" charset="0"/>
                        </a:rPr>
                        <a:t>-f</a:t>
                      </a:r>
                    </a:p>
                  </a:txBody>
                  <a:tcPr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eorgia" pitchFamily="18" charset="0"/>
                          <a:cs typeface="Arial" charset="0"/>
                        </a:rPr>
                        <a:t>Hit extension threshold score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eorgia" pitchFamily="18" charset="0"/>
                          <a:cs typeface="Arial" charset="0"/>
                        </a:rPr>
                        <a:t>11 (default)</a:t>
                      </a:r>
                    </a:p>
                  </a:txBody>
                  <a:tcPr anchor="ctr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94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eorgia" pitchFamily="18" charset="0"/>
                          <a:cs typeface="Arial" charset="0"/>
                        </a:rPr>
                        <a:t>-w</a:t>
                      </a:r>
                    </a:p>
                  </a:txBody>
                  <a:tcPr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eorgia" pitchFamily="18" charset="0"/>
                          <a:cs typeface="Arial" charset="0"/>
                        </a:rPr>
                        <a:t>Word size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eorgia" pitchFamily="18" charset="0"/>
                          <a:cs typeface="Arial" charset="0"/>
                        </a:rPr>
                        <a:t>3 (default)</a:t>
                      </a:r>
                    </a:p>
                  </a:txBody>
                  <a:tcPr anchor="ctr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94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eorgia" pitchFamily="18" charset="0"/>
                        <a:cs typeface="Arial" charset="0"/>
                      </a:endParaRPr>
                    </a:p>
                  </a:txBody>
                  <a:tcPr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eorgia" pitchFamily="18" charset="0"/>
                        <a:cs typeface="Arial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eorgia" pitchFamily="18" charset="0"/>
                        <a:cs typeface="Arial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Blast is a rapid and heuristic method</a:t>
            </a:r>
          </a:p>
          <a:p>
            <a:r>
              <a:rPr lang="en-US" dirty="0" smtClean="0"/>
              <a:t>Fast results, most of the time good</a:t>
            </a:r>
          </a:p>
          <a:p>
            <a:r>
              <a:rPr lang="en-US" dirty="0" smtClean="0"/>
              <a:t>Local alignment, do not report this similarity</a:t>
            </a:r>
          </a:p>
          <a:p>
            <a:r>
              <a:rPr lang="en-US" dirty="0" smtClean="0"/>
              <a:t>Results depend on search parameters</a:t>
            </a:r>
          </a:p>
          <a:p>
            <a:r>
              <a:rPr lang="en-US" dirty="0" smtClean="0"/>
              <a:t>Databases are biased for human related groups. e.g. </a:t>
            </a:r>
            <a:r>
              <a:rPr lang="en-US" dirty="0" err="1" smtClean="0"/>
              <a:t>Enterics</a:t>
            </a:r>
            <a:r>
              <a:rPr lang="en-US" dirty="0" smtClean="0"/>
              <a:t>, pathogens. </a:t>
            </a:r>
          </a:p>
          <a:p>
            <a:r>
              <a:rPr lang="en-US" dirty="0" smtClean="0"/>
              <a:t>Blast can be run locally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Best Local Alignment Search Tools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A family of tools used to quickly find related sequences</a:t>
            </a:r>
          </a:p>
          <a:p>
            <a:r>
              <a:rPr lang="en-US" sz="2400" dirty="0" smtClean="0"/>
              <a:t>Heuristic approach: works well most of the time</a:t>
            </a:r>
          </a:p>
          <a:p>
            <a:r>
              <a:rPr lang="en-US" sz="2400" dirty="0" smtClean="0"/>
              <a:t>Finds high scoring pairs (HSPs): Local alignments with scores above a certain threshold</a:t>
            </a:r>
          </a:p>
          <a:p>
            <a:endParaRPr lang="en-US" sz="240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Steps:</a:t>
            </a:r>
          </a:p>
          <a:p>
            <a:pPr lvl="1"/>
            <a:r>
              <a:rPr lang="en-US" dirty="0" smtClean="0"/>
              <a:t>Chose your sequence (query)</a:t>
            </a:r>
          </a:p>
          <a:p>
            <a:pPr lvl="1"/>
            <a:r>
              <a:rPr lang="en-US" dirty="0" smtClean="0"/>
              <a:t>Select blast program</a:t>
            </a:r>
          </a:p>
          <a:p>
            <a:pPr lvl="1"/>
            <a:r>
              <a:rPr lang="en-US" dirty="0" smtClean="0"/>
              <a:t>Select database to search</a:t>
            </a:r>
          </a:p>
          <a:p>
            <a:pPr lvl="1"/>
            <a:r>
              <a:rPr lang="en-US" dirty="0" smtClean="0"/>
              <a:t>Choose optional parameters</a:t>
            </a:r>
          </a:p>
          <a:p>
            <a:pPr lvl="1">
              <a:buNone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Blast flavors</a:t>
            </a:r>
            <a:endParaRPr lang="en-US" sz="3200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half" idx="1"/>
          </p:nvPr>
        </p:nvGraphicFramePr>
        <p:xfrm>
          <a:off x="0" y="1447800"/>
          <a:ext cx="9144000" cy="41897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6000"/>
                <a:gridCol w="2286000"/>
                <a:gridCol w="2286000"/>
                <a:gridCol w="2286000"/>
              </a:tblGrid>
              <a:tr h="109849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Program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Query</a:t>
                      </a:r>
                      <a:r>
                        <a:rPr lang="en-US" sz="2400" baseline="0" dirty="0" smtClean="0"/>
                        <a:t> </a:t>
                      </a:r>
                    </a:p>
                    <a:p>
                      <a:pPr algn="ctr"/>
                      <a:r>
                        <a:rPr lang="en-US" sz="2400" baseline="0" dirty="0" smtClean="0"/>
                        <a:t>(What you are looking for)</a:t>
                      </a:r>
                    </a:p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Number</a:t>
                      </a:r>
                      <a:r>
                        <a:rPr lang="en-US" sz="2400" baseline="0" dirty="0" smtClean="0"/>
                        <a:t> of database searches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Database</a:t>
                      </a:r>
                    </a:p>
                    <a:p>
                      <a:pPr algn="ctr"/>
                      <a:r>
                        <a:rPr lang="en-US" sz="2400" dirty="0" smtClean="0"/>
                        <a:t>(Where</a:t>
                      </a:r>
                      <a:r>
                        <a:rPr lang="en-US" sz="2400" baseline="0" dirty="0" smtClean="0"/>
                        <a:t> are you looking for)</a:t>
                      </a:r>
                      <a:endParaRPr lang="en-US" sz="2400" dirty="0"/>
                    </a:p>
                  </a:txBody>
                  <a:tcPr/>
                </a:tc>
              </a:tr>
              <a:tr h="527062">
                <a:tc>
                  <a:txBody>
                    <a:bodyPr/>
                    <a:lstStyle/>
                    <a:p>
                      <a:r>
                        <a:rPr lang="en-US" sz="2400" dirty="0" err="1" smtClean="0"/>
                        <a:t>blastp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Protein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Protein</a:t>
                      </a:r>
                      <a:endParaRPr lang="en-US" sz="2400" dirty="0"/>
                    </a:p>
                  </a:txBody>
                  <a:tcPr/>
                </a:tc>
              </a:tr>
              <a:tr h="527062">
                <a:tc>
                  <a:txBody>
                    <a:bodyPr/>
                    <a:lstStyle/>
                    <a:p>
                      <a:r>
                        <a:rPr lang="en-US" sz="2400" dirty="0" err="1" smtClean="0"/>
                        <a:t>blastn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DNA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DNA</a:t>
                      </a:r>
                      <a:endParaRPr lang="en-US" sz="2400" dirty="0"/>
                    </a:p>
                  </a:txBody>
                  <a:tcPr/>
                </a:tc>
              </a:tr>
              <a:tr h="527062">
                <a:tc>
                  <a:txBody>
                    <a:bodyPr/>
                    <a:lstStyle/>
                    <a:p>
                      <a:r>
                        <a:rPr lang="en-US" sz="2400" dirty="0" err="1" smtClean="0"/>
                        <a:t>blastx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DNA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6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Protein</a:t>
                      </a:r>
                      <a:endParaRPr lang="en-US" sz="2400" dirty="0"/>
                    </a:p>
                  </a:txBody>
                  <a:tcPr/>
                </a:tc>
              </a:tr>
              <a:tr h="527062">
                <a:tc>
                  <a:txBody>
                    <a:bodyPr/>
                    <a:lstStyle/>
                    <a:p>
                      <a:r>
                        <a:rPr lang="en-US" sz="2400" dirty="0" err="1" smtClean="0"/>
                        <a:t>tblastn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Protein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6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DNA</a:t>
                      </a:r>
                      <a:endParaRPr lang="en-US" sz="2400" dirty="0"/>
                    </a:p>
                  </a:txBody>
                  <a:tcPr/>
                </a:tc>
              </a:tr>
              <a:tr h="527062">
                <a:tc>
                  <a:txBody>
                    <a:bodyPr/>
                    <a:lstStyle/>
                    <a:p>
                      <a:r>
                        <a:rPr lang="en-US" sz="2400" dirty="0" err="1" smtClean="0"/>
                        <a:t>tblastx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DNA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36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DNA</a:t>
                      </a:r>
                      <a:endParaRPr lang="en-US" sz="2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304800" y="5867400"/>
            <a:ext cx="7543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Prefix t = DNA database is translated into six proteins</a:t>
            </a:r>
          </a:p>
          <a:p>
            <a:r>
              <a:rPr lang="en-US" sz="2400" dirty="0" smtClean="0"/>
              <a:t>Suffix x = DNA query is translated into six proteins</a:t>
            </a:r>
          </a:p>
          <a:p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u="sng" dirty="0" smtClean="0"/>
              <a:t>Blast algorithm</a:t>
            </a:r>
            <a:endParaRPr lang="en-US" sz="3200" u="sng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8001000" cy="4525963"/>
          </a:xfrm>
        </p:spPr>
        <p:txBody>
          <a:bodyPr>
            <a:noAutofit/>
          </a:bodyPr>
          <a:lstStyle/>
          <a:p>
            <a:pPr marL="0" indent="0"/>
            <a:r>
              <a:rPr lang="en-US" sz="2400" dirty="0" smtClean="0"/>
              <a:t>The main idea behind BLAST:</a:t>
            </a:r>
          </a:p>
          <a:p>
            <a:pPr marL="0" lvl="1" indent="0"/>
            <a:r>
              <a:rPr lang="en-US" b="1" dirty="0" smtClean="0">
                <a:solidFill>
                  <a:srgbClr val="CC0000"/>
                </a:solidFill>
              </a:rPr>
              <a:t>“... to confine attention to segment pairs that contain a word pair of length w with a score of at least T.” </a:t>
            </a:r>
            <a:r>
              <a:rPr lang="en-US" b="1" dirty="0" err="1" smtClean="0"/>
              <a:t>Altschul</a:t>
            </a:r>
            <a:r>
              <a:rPr lang="en-US" b="1" dirty="0" smtClean="0"/>
              <a:t> et al. (1990)</a:t>
            </a:r>
            <a:endParaRPr lang="en-US" dirty="0" smtClean="0"/>
          </a:p>
          <a:p>
            <a:pPr marL="0" lvl="1" indent="0"/>
            <a:endParaRPr lang="en-US" dirty="0" smtClean="0"/>
          </a:p>
          <a:p>
            <a:pPr marL="0" lvl="1" indent="0"/>
            <a:r>
              <a:rPr lang="en-US" dirty="0" smtClean="0"/>
              <a:t>List</a:t>
            </a:r>
          </a:p>
          <a:p>
            <a:pPr marL="457200" lvl="3" indent="0"/>
            <a:r>
              <a:rPr lang="en-US" sz="2400" dirty="0" smtClean="0"/>
              <a:t>Compile a list of word of size w above a threshold T</a:t>
            </a:r>
          </a:p>
          <a:p>
            <a:pPr marL="0" lvl="1" indent="0"/>
            <a:r>
              <a:rPr lang="en-US" dirty="0" smtClean="0"/>
              <a:t>Scan</a:t>
            </a:r>
          </a:p>
          <a:p>
            <a:pPr marL="457200" lvl="3" indent="0"/>
            <a:r>
              <a:rPr lang="en-US" sz="2400" dirty="0" smtClean="0"/>
              <a:t>Scanning the database entries that matched the compiled list</a:t>
            </a:r>
          </a:p>
          <a:p>
            <a:pPr marL="0" lvl="1" indent="0"/>
            <a:r>
              <a:rPr lang="en-US" dirty="0" smtClean="0"/>
              <a:t>Extend</a:t>
            </a:r>
          </a:p>
          <a:p>
            <a:pPr marL="457200" lvl="3" indent="0"/>
            <a:r>
              <a:rPr lang="en-US" sz="2400" dirty="0" smtClean="0"/>
              <a:t>Extend the hits in either direction, stop when scores drop below a threshold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0" y="0"/>
            <a:ext cx="8686800" cy="1143000"/>
          </a:xfrm>
        </p:spPr>
        <p:txBody>
          <a:bodyPr>
            <a:normAutofit/>
          </a:bodyPr>
          <a:lstStyle/>
          <a:p>
            <a:pPr algn="l"/>
            <a:r>
              <a:rPr lang="en-US" sz="3200" dirty="0" smtClean="0"/>
              <a:t>1. Create a list of words</a:t>
            </a:r>
            <a:endParaRPr lang="en-US" sz="3200" dirty="0"/>
          </a:p>
        </p:txBody>
      </p:sp>
      <p:sp>
        <p:nvSpPr>
          <p:cNvPr id="11" name="TextBox 10"/>
          <p:cNvSpPr txBox="1"/>
          <p:nvPr/>
        </p:nvSpPr>
        <p:spPr>
          <a:xfrm>
            <a:off x="5029200" y="914400"/>
            <a:ext cx="41148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- Convert sequences into words  of length n (n=3 proteins, n=11)</a:t>
            </a:r>
          </a:p>
          <a:p>
            <a:endParaRPr lang="en-US" sz="2400" dirty="0" smtClean="0"/>
          </a:p>
          <a:p>
            <a:pPr>
              <a:buFontTx/>
              <a:buChar char="-"/>
            </a:pPr>
            <a:r>
              <a:rPr lang="en-US" sz="2400" dirty="0" smtClean="0"/>
              <a:t>Keep words that will can create an </a:t>
            </a:r>
            <a:r>
              <a:rPr lang="en-US" sz="2400" dirty="0" err="1" smtClean="0"/>
              <a:t>ungapped</a:t>
            </a:r>
            <a:r>
              <a:rPr lang="en-US" sz="2400" dirty="0" smtClean="0"/>
              <a:t> alignment score more than the threshold T using a substitution matrix (default T=11, BLOSUM62)</a:t>
            </a:r>
          </a:p>
          <a:p>
            <a:pPr>
              <a:buFontTx/>
              <a:buChar char="-"/>
            </a:pPr>
            <a:endParaRPr lang="en-US" sz="2400" dirty="0"/>
          </a:p>
        </p:txBody>
      </p:sp>
      <p:grpSp>
        <p:nvGrpSpPr>
          <p:cNvPr id="13" name="Group 12"/>
          <p:cNvGrpSpPr/>
          <p:nvPr/>
        </p:nvGrpSpPr>
        <p:grpSpPr>
          <a:xfrm>
            <a:off x="152400" y="1085671"/>
            <a:ext cx="4800600" cy="2800529"/>
            <a:chOff x="381000" y="1524000"/>
            <a:chExt cx="4800600" cy="2800529"/>
          </a:xfrm>
        </p:grpSpPr>
        <p:sp>
          <p:nvSpPr>
            <p:cNvPr id="6" name="Rectangle 5"/>
            <p:cNvSpPr/>
            <p:nvPr/>
          </p:nvSpPr>
          <p:spPr>
            <a:xfrm>
              <a:off x="533400" y="1524000"/>
              <a:ext cx="4267200" cy="228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57200" y="1752600"/>
              <a:ext cx="4648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VLSPADKTNVKAAWGKVGAHAGEYGAEALERMF</a:t>
              </a:r>
              <a:endParaRPr lang="en-US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57200" y="2209800"/>
              <a:ext cx="4648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VLS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33400" y="2514600"/>
              <a:ext cx="4648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 LSP</a:t>
              </a:r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33400" y="2819400"/>
              <a:ext cx="4648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  SPA</a:t>
              </a:r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81000" y="3124200"/>
              <a:ext cx="464820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       PAD    </a:t>
              </a:r>
            </a:p>
            <a:p>
              <a:r>
                <a:rPr lang="en-US" dirty="0" smtClean="0"/>
                <a:t>         ADK </a:t>
              </a:r>
            </a:p>
            <a:p>
              <a:r>
                <a:rPr lang="en-US" dirty="0" smtClean="0"/>
                <a:t>           DKT</a:t>
              </a:r>
            </a:p>
            <a:p>
              <a:r>
                <a:rPr lang="en-US" dirty="0" smtClean="0"/>
                <a:t>              …</a:t>
              </a:r>
              <a:endParaRPr lang="en-US" dirty="0"/>
            </a:p>
          </p:txBody>
        </p:sp>
      </p:grpSp>
      <p:sp>
        <p:nvSpPr>
          <p:cNvPr id="14" name="Title 4"/>
          <p:cNvSpPr txBox="1">
            <a:spLocks/>
          </p:cNvSpPr>
          <p:nvPr/>
        </p:nvSpPr>
        <p:spPr>
          <a:xfrm>
            <a:off x="0" y="4419600"/>
            <a:ext cx="441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	P A </a:t>
            </a:r>
            <a:r>
              <a:rPr kumimoji="0" 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D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	P A </a:t>
            </a:r>
            <a:r>
              <a:rPr kumimoji="0" 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D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	P </a:t>
            </a:r>
            <a:r>
              <a:rPr kumimoji="0" 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A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D	P A 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noProof="0" dirty="0" smtClean="0">
                <a:latin typeface="+mj-lt"/>
                <a:ea typeface="+mj-ea"/>
                <a:cs typeface="+mj-cs"/>
              </a:rPr>
              <a:t>	P A </a:t>
            </a:r>
            <a:r>
              <a:rPr lang="en-US" sz="2000" b="1" noProof="0" dirty="0" smtClean="0">
                <a:latin typeface="+mj-lt"/>
                <a:ea typeface="+mj-ea"/>
                <a:cs typeface="+mj-cs"/>
              </a:rPr>
              <a:t>G</a:t>
            </a:r>
            <a:r>
              <a:rPr lang="en-US" sz="2000" noProof="0" dirty="0" smtClean="0">
                <a:latin typeface="+mj-lt"/>
                <a:ea typeface="+mj-ea"/>
                <a:cs typeface="+mj-cs"/>
              </a:rPr>
              <a:t>	P A </a:t>
            </a:r>
            <a:r>
              <a:rPr lang="en-US" sz="2000" b="1" noProof="0" dirty="0" smtClean="0">
                <a:latin typeface="+mj-lt"/>
                <a:ea typeface="+mj-ea"/>
                <a:cs typeface="+mj-cs"/>
              </a:rPr>
              <a:t>R</a:t>
            </a:r>
            <a:r>
              <a:rPr lang="en-US" sz="2000" noProof="0" dirty="0" smtClean="0">
                <a:latin typeface="+mj-lt"/>
                <a:ea typeface="+mj-ea"/>
                <a:cs typeface="+mj-cs"/>
              </a:rPr>
              <a:t>	P </a:t>
            </a:r>
            <a:r>
              <a:rPr lang="en-US" sz="2000" b="1" noProof="0" dirty="0" smtClean="0">
                <a:latin typeface="+mj-lt"/>
                <a:ea typeface="+mj-ea"/>
                <a:cs typeface="+mj-cs"/>
              </a:rPr>
              <a:t>G</a:t>
            </a:r>
            <a:r>
              <a:rPr lang="en-US" sz="2000" noProof="0" dirty="0" smtClean="0">
                <a:latin typeface="+mj-lt"/>
                <a:ea typeface="+mj-ea"/>
                <a:cs typeface="+mj-cs"/>
              </a:rPr>
              <a:t> D	P A 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u="sng" dirty="0" smtClean="0">
                <a:latin typeface="+mj-lt"/>
                <a:ea typeface="+mj-ea"/>
                <a:cs typeface="+mj-cs"/>
              </a:rPr>
              <a:t>	7 4 -1	7 4 -2	7 0 6	7 4 6</a:t>
            </a:r>
            <a:endParaRPr kumimoji="0" lang="en-US" sz="2000" b="0" i="0" u="sng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Score	 10	   9	  13	  17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15" name="Picture 2" descr="http://www-users.math.umd.edu/~poorani/sampletalk/BLOSUM6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48200" y="4267200"/>
            <a:ext cx="4533896" cy="2590800"/>
          </a:xfrm>
          <a:prstGeom prst="rect">
            <a:avLst/>
          </a:prstGeom>
          <a:noFill/>
        </p:spPr>
      </p:pic>
      <p:cxnSp>
        <p:nvCxnSpPr>
          <p:cNvPr id="17" name="Elbow Connector 16"/>
          <p:cNvCxnSpPr/>
          <p:nvPr/>
        </p:nvCxnSpPr>
        <p:spPr>
          <a:xfrm rot="16200000" flipH="1">
            <a:off x="990600" y="2819400"/>
            <a:ext cx="1219200" cy="1219200"/>
          </a:xfrm>
          <a:prstGeom prst="bentConnector3">
            <a:avLst>
              <a:gd name="adj1" fmla="val -431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686800" cy="1143000"/>
          </a:xfrm>
        </p:spPr>
        <p:txBody>
          <a:bodyPr>
            <a:normAutofit/>
          </a:bodyPr>
          <a:lstStyle/>
          <a:p>
            <a:pPr algn="l"/>
            <a:r>
              <a:rPr lang="en-US" sz="3200" dirty="0" smtClean="0"/>
              <a:t>2. Possible matches are searched in database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219200"/>
            <a:ext cx="3733800" cy="533400"/>
          </a:xfrm>
        </p:spPr>
        <p:txBody>
          <a:bodyPr/>
          <a:lstStyle/>
          <a:p>
            <a:pPr algn="ctr">
              <a:buNone/>
            </a:pPr>
            <a:r>
              <a:rPr lang="en-US" dirty="0" smtClean="0"/>
              <a:t>Database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22437"/>
            <a:ext cx="4038600" cy="3611563"/>
          </a:xfrm>
        </p:spPr>
        <p:txBody>
          <a:bodyPr/>
          <a:lstStyle/>
          <a:p>
            <a:r>
              <a:rPr lang="en-US" dirty="0" smtClean="0"/>
              <a:t>Locate matches (    )</a:t>
            </a:r>
          </a:p>
          <a:p>
            <a:r>
              <a:rPr lang="en-US" dirty="0" smtClean="0"/>
              <a:t>Find matches that are in the same diagonal within a given distance (40 residues)</a:t>
            </a:r>
          </a:p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838200" y="1752600"/>
            <a:ext cx="3733800" cy="36576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 rot="16200000">
            <a:off x="-1600200" y="3276600"/>
            <a:ext cx="3733800" cy="53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Query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Oval 6"/>
          <p:cNvSpPr/>
          <p:nvPr/>
        </p:nvSpPr>
        <p:spPr>
          <a:xfrm>
            <a:off x="2895600" y="1981200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1447800" y="2590800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1676400" y="3276600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2895600" y="4038600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3276600" y="4419600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1828800" y="4495800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4038600" y="2133600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3962400" y="3429000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2819400" y="3124200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3429000" y="3200400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2209800" y="2590800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1066800" y="2209800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2895600" y="2438400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/>
          <p:cNvCxnSpPr/>
          <p:nvPr/>
        </p:nvCxnSpPr>
        <p:spPr>
          <a:xfrm>
            <a:off x="838200" y="1752600"/>
            <a:ext cx="3733800" cy="36576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2286000" y="2667000"/>
            <a:ext cx="609600" cy="57150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Oval 25"/>
          <p:cNvSpPr/>
          <p:nvPr/>
        </p:nvSpPr>
        <p:spPr>
          <a:xfrm>
            <a:off x="1371600" y="3733800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1143000" y="4953000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 rot="16200000" flipH="1">
            <a:off x="3014522" y="4157522"/>
            <a:ext cx="338278" cy="338278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19" idx="1"/>
          </p:cNvCxnSpPr>
          <p:nvPr/>
        </p:nvCxnSpPr>
        <p:spPr>
          <a:xfrm rot="16200000" flipH="1">
            <a:off x="1119328" y="2224228"/>
            <a:ext cx="461822" cy="499922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3048000" y="2590800"/>
            <a:ext cx="1066800" cy="9906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Oval 41"/>
          <p:cNvSpPr/>
          <p:nvPr/>
        </p:nvSpPr>
        <p:spPr>
          <a:xfrm>
            <a:off x="7543800" y="1905000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6" grpId="0" animBg="1"/>
      <p:bldP spid="2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686800" cy="1143000"/>
          </a:xfrm>
        </p:spPr>
        <p:txBody>
          <a:bodyPr>
            <a:normAutofit/>
          </a:bodyPr>
          <a:lstStyle/>
          <a:p>
            <a:pPr algn="l"/>
            <a:r>
              <a:rPr lang="en-US" sz="3200" dirty="0" smtClean="0"/>
              <a:t>3. Extend alignments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219200"/>
            <a:ext cx="3733800" cy="533400"/>
          </a:xfrm>
        </p:spPr>
        <p:txBody>
          <a:bodyPr/>
          <a:lstStyle/>
          <a:p>
            <a:pPr algn="ctr">
              <a:buNone/>
            </a:pPr>
            <a:r>
              <a:rPr lang="en-US" dirty="0" smtClean="0"/>
              <a:t>Database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22437"/>
            <a:ext cx="4038600" cy="3611563"/>
          </a:xfrm>
        </p:spPr>
        <p:txBody>
          <a:bodyPr/>
          <a:lstStyle/>
          <a:p>
            <a:r>
              <a:rPr lang="en-US" dirty="0" smtClean="0"/>
              <a:t>Extend alignments using a gapped algorithm and stop if score goes below S </a:t>
            </a:r>
            <a:r>
              <a:rPr lang="en-US" dirty="0" err="1" smtClean="0"/>
              <a:t>treshold</a:t>
            </a:r>
            <a:r>
              <a:rPr lang="en-US" dirty="0" smtClean="0"/>
              <a:t> (S depend on database)</a:t>
            </a:r>
          </a:p>
        </p:txBody>
      </p:sp>
      <p:sp>
        <p:nvSpPr>
          <p:cNvPr id="5" name="Rectangle 4"/>
          <p:cNvSpPr/>
          <p:nvPr/>
        </p:nvSpPr>
        <p:spPr>
          <a:xfrm>
            <a:off x="838200" y="1752600"/>
            <a:ext cx="3733800" cy="36576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 rot="16200000">
            <a:off x="-1600200" y="3276600"/>
            <a:ext cx="3733800" cy="53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Query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22" name="Straight Connector 21"/>
          <p:cNvCxnSpPr/>
          <p:nvPr/>
        </p:nvCxnSpPr>
        <p:spPr>
          <a:xfrm>
            <a:off x="838200" y="1752600"/>
            <a:ext cx="3733800" cy="36576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2286000" y="2667000"/>
            <a:ext cx="609600" cy="57150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rot="16200000" flipH="1">
            <a:off x="3014522" y="4157522"/>
            <a:ext cx="338278" cy="338278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rot="16200000" flipH="1">
            <a:off x="1119328" y="2224228"/>
            <a:ext cx="461822" cy="499922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rot="16200000" flipH="1">
            <a:off x="2895600" y="4038600"/>
            <a:ext cx="990600" cy="99060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1320</TotalTime>
  <Words>1630</Words>
  <Application>Microsoft Office PowerPoint</Application>
  <PresentationFormat>On-screen Show (4:3)</PresentationFormat>
  <Paragraphs>394</Paragraphs>
  <Slides>33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4" baseType="lpstr">
      <vt:lpstr>Office Theme</vt:lpstr>
      <vt:lpstr>Blast Basic Local Alignment Search Tool</vt:lpstr>
      <vt:lpstr>Recap : Pairwise sequence alignment</vt:lpstr>
      <vt:lpstr>Pairwise alignments are computationally  inefficient for database searches</vt:lpstr>
      <vt:lpstr>Best Local Alignment Search Tools</vt:lpstr>
      <vt:lpstr>Blast flavors</vt:lpstr>
      <vt:lpstr>Blast algorithm</vt:lpstr>
      <vt:lpstr>1. Create a list of words</vt:lpstr>
      <vt:lpstr>2. Possible matches are searched in database</vt:lpstr>
      <vt:lpstr>3. Extend alignments</vt:lpstr>
      <vt:lpstr>4. Join alignments and analyzed best one</vt:lpstr>
      <vt:lpstr>Slide 11</vt:lpstr>
      <vt:lpstr>Slide 12</vt:lpstr>
      <vt:lpstr>Slide 13</vt:lpstr>
      <vt:lpstr>BLAST results I Graphic summary</vt:lpstr>
      <vt:lpstr>Slide 15</vt:lpstr>
      <vt:lpstr>Slide 16</vt:lpstr>
      <vt:lpstr>Local alignment search statistics</vt:lpstr>
      <vt:lpstr>From probability function to Expect value</vt:lpstr>
      <vt:lpstr>From probability function to Expect value</vt:lpstr>
      <vt:lpstr>Properties of E value</vt:lpstr>
      <vt:lpstr>Effects of E value threshold</vt:lpstr>
      <vt:lpstr>Relationships between E value and P(S ≥ x)</vt:lpstr>
      <vt:lpstr>Bit scores, why this is useful</vt:lpstr>
      <vt:lpstr>Summary BLAST</vt:lpstr>
      <vt:lpstr>PSI-BLAST</vt:lpstr>
      <vt:lpstr>Slide 26</vt:lpstr>
      <vt:lpstr>Slide 27</vt:lpstr>
      <vt:lpstr>Conclusion PSI-BLAST</vt:lpstr>
      <vt:lpstr>Running Blast (and PSI Blast) locally</vt:lpstr>
      <vt:lpstr>Slide 30</vt:lpstr>
      <vt:lpstr>Slide 31</vt:lpstr>
      <vt:lpstr>Parameters of blastall (~/bin/blast/bin/blastall)</vt:lpstr>
      <vt:lpstr>Summary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Blast</dc:title>
  <dc:creator>Erick</dc:creator>
  <cp:lastModifiedBy>Erick Cardenas</cp:lastModifiedBy>
  <cp:revision>103</cp:revision>
  <dcterms:created xsi:type="dcterms:W3CDTF">2006-08-16T00:00:00Z</dcterms:created>
  <dcterms:modified xsi:type="dcterms:W3CDTF">2011-03-31T04:03:08Z</dcterms:modified>
</cp:coreProperties>
</file>